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9" r:id="rId2"/>
  </p:sldMasterIdLst>
  <p:notesMasterIdLst>
    <p:notesMasterId r:id="rId57"/>
  </p:notesMasterIdLst>
  <p:sldIdLst>
    <p:sldId id="258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327" r:id="rId15"/>
    <p:sldId id="274" r:id="rId16"/>
    <p:sldId id="272" r:id="rId17"/>
    <p:sldId id="276" r:id="rId18"/>
    <p:sldId id="275" r:id="rId19"/>
    <p:sldId id="277" r:id="rId20"/>
    <p:sldId id="280" r:id="rId21"/>
    <p:sldId id="278" r:id="rId22"/>
    <p:sldId id="283" r:id="rId23"/>
    <p:sldId id="329" r:id="rId24"/>
    <p:sldId id="297" r:id="rId25"/>
    <p:sldId id="282" r:id="rId26"/>
    <p:sldId id="285" r:id="rId27"/>
    <p:sldId id="286" r:id="rId28"/>
    <p:sldId id="287" r:id="rId29"/>
    <p:sldId id="289" r:id="rId30"/>
    <p:sldId id="290" r:id="rId31"/>
    <p:sldId id="291" r:id="rId32"/>
    <p:sldId id="293" r:id="rId33"/>
    <p:sldId id="295" r:id="rId34"/>
    <p:sldId id="296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12" r:id="rId43"/>
    <p:sldId id="313" r:id="rId44"/>
    <p:sldId id="305" r:id="rId45"/>
    <p:sldId id="306" r:id="rId46"/>
    <p:sldId id="308" r:id="rId47"/>
    <p:sldId id="309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0">
          <p15:clr>
            <a:srgbClr val="A4A3A4"/>
          </p15:clr>
        </p15:guide>
        <p15:guide id="2" pos="51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2C2F"/>
    <a:srgbClr val="0070C0"/>
    <a:srgbClr val="FFFF00"/>
    <a:srgbClr val="48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53" autoAdjust="0"/>
    <p:restoredTop sz="86449" autoAdjust="0"/>
  </p:normalViewPr>
  <p:slideViewPr>
    <p:cSldViewPr>
      <p:cViewPr varScale="1">
        <p:scale>
          <a:sx n="73" d="100"/>
          <a:sy n="73" d="100"/>
        </p:scale>
        <p:origin x="192" y="312"/>
      </p:cViewPr>
      <p:guideLst>
        <p:guide orient="horz" pos="2700"/>
        <p:guide pos="51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1T18:24:2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46,'-10'6,"0"-2,-1 0,0 0,1-1,-11 2,-12 3,-33 12,-45 23,76-28,1 1,2 3,-1 1,1 1,27-17,-2 0,2 1,0 0,-1 0,-2 6,7-11,0 1,-1 1,2-1,0 0,-1 0,0 1,0-2,1 2,-1-1,1 0,0 1,0-1,-1 0,1 1,0-1,0 0,0 1,0-1,0 0,0 1,1-1,-1 0,0 1,0-1,1 0,-1 1,1-1,0 0,0 0,-1 1,0-2,1 1,1 2,3 0,-1 1,0 0,0-1,1 0,0 0,0 0,0-1,0 0,4 2,13 3,17 3,-19-4,15 3,-1-1,0 2,30 14,-60-23,0 1,-1 0,1 0,0 0,0 1,-1-1,1 1,-4-2,1 0,0 0,-1-1,1 2,0-1,-1 0,0-1,1 1,0 1,-1-1,1-1,-1 2,0-1,1 0,-1 0,0 0,0 0,0 0,0 0,0 1,0-1,0-1,-1 2,1-1,0 0,-1 0,1 0,-2 1,1 2,-2 1,0-1,0 0,0 0,0 0,0-1,-1 1,0-1,0 1,0-1,-12 9,-1-2,0 0,8-4,-37 19,1-2,-2-2,0-2,-2-2,-10 1,47-15,0 0,-1-1,0-1,-5 1,-2-3</inkml:trace>
  <inkml:trace contextRef="#ctx0" brushRef="#br0" timeOffset="742.891">727 616,'0'-4,"0"0,1 0,0 0,0 0,0 0,1 0,-1 0,4-10,48-175,19-59,-68 238,-4 10,0 0,0 0,0 0,0-1,0 1,0 0,0 0,0 0,0 0,0 0,0 0,0 0,0 0,0 0,0 0,0 0,0 0,1 0,-1 0,0 0,0 0,0 0,0 0,0-1,0 1,0 0,0 0,0 0,0 0,0 0,0 0,0 0,0 0,0 0,0 0,1 0,-1 0,0 0,0 0,0 0,0 0,0 0,0 0,0 0,0 0,0 0,0 1,0-1,0 0,0 0,0 0,0 0,0 0,1 0,-1 0,0 0,0 0,0 0,0 0,0 0,0 0,0 0,0 0,0 0,0 0,0 0,0 0,0 1,0-1,0 0,0 17,0-9,3 31,0-1,6 22,19 74,-10-54,-12-54,-1 17,-2-16</inkml:trace>
  <inkml:trace contextRef="#ctx0" brushRef="#br0" timeOffset="1046.007">770 517,'7'-3,"150"-47,-117 38</inkml:trace>
  <inkml:trace contextRef="#ctx0" brushRef="#br0" timeOffset="1824.717">1141 285,'8'14,"20"32,-2 1,-3 1,-2 1,15 49,-31-86,-5-12,0 0,0 0,0 0,0 0,0 0,0 0,0 0,0 0,0 0,0 1,0-1,0 0,0 0,0 0,0 0,0 0,0 0,0 0,0 0,0 0,0 0,0 0,1 0,-1 0,0 0,0 0,0 0,0 0,0 0,0 0,0 0,0 0,0 0,0 0,0 0,1 0,-1 0,0 0,0 0,0 0,0 0,0 0,0 0,0 0,0 0,0 0,0 0,0 0,0 0,0 0,0 0,0 0,0 0,0 0,0 0,0 0,0 0,3-19,-2 15,6-61,3 1,11-32,43-125,-60 205,0 2,1 1,0-1,0 1,1 0,1 0,5-8,-11 21,0-1,-1-1,1 1,0 1,0-1,0-1,0 1,0 1,1-1,-2 0,2 0,-1 1,0-1,0 1,1 0,-1-1,0 1,2-1,5 2</inkml:trace>
  <inkml:trace contextRef="#ctx0" brushRef="#br0" timeOffset="2611.358">1875 100,'-5'-1,"0"-1,1 1,-2-1,1 1,0 0,0 1,-1-1,1 1,0 0,-1 0,2 1,-2-1,0 1,2 0,-1 1,-1-1,-2 2,-8 5,1-1,-1 1,0 0,-7 8,14-10,0 0,1 1,0 0,0 0,-1 3,7-8,0 0,0 0,0 0,1 1,0-1,-1 0,2 1,-2-1,1 1,0 0,1-1,-1 1,1-1,-1 1,1 0,-1 0,1-1,1 1,-1 0,0-1,1 1,0 2,10 27,-6-19,0 1,-1 0,0 4,0 11,-1-1,-2 14,0-3,2 2,-1-29,0-1,0 1,1 0,1-1,2 6,-5-14,0-1,0 2,1-2,0 0,-1 1,1-1,-1 1,2-1,-2 0,2 0,-1 0,1 0,-1 0,0-1,1 1,-1-1,0 0,2 1,-2-1,1 0,0 0,0 0,-1-1,1 1,1-1,-2 0,1 0,0 0,0 0,0 0,2-1,7-1,0 0,-1-1,1 0,0-1,-1 0,0-1,-1 0,1-1,8-5,-1-2</inkml:trace>
  <inkml:trace contextRef="#ctx0" brushRef="#br0" timeOffset="2875.916">1705 401,'7'0,"10"3,2-2,-2 0,1-1,3-1,71-10,-51 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1T18:24:4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1,'-4'11,"-8"23,2 1,2-1,1 2,1-1,1 1,3-1,1 17,3-15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1T18:24:4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1 592,'0'0,"1"-15,0 1,1 0,3-7,-1-1,10-51,3 2,4-1,-6 26,2 2,1 0,18-26,-36 69,5-8,1-1,-1 1,1 0,0 0,1 1,1 0,6-7,-13 14,-1 0,2 1,-1 0,0-1,-1 0,1 0,1 1,-1-1,-1 1,1 0,1 0,-1-1,0 1,0 0,0 0,0 0,0-1,1 1,-1 1,-1-1,3 0,-2 1,-1-1,2 0,-1 1,0 0,-1-1,2 1,-1 0,0-1,-1 1,1 0,0 1,0-2,-1 1,0 0,1 1,0-2,-1 2,3 5,0 0,-1 0,0 1,-1 0,2 4,-3-11,12 106,-4 8,1 1,5 46,-11-124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1T18:24:4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2,'87'1,"52"-1,-89-3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1T18:24:5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12,'-3'-11,"3"11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1T18:24:5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1,'0'0,"0"0,-1 4,-57 230,-16 53,70-274,2-5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1T18:25:2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17,'9'1,"-7"-1,1 1,-1-1,1 0,-1 0,0 0,1-1,-1 1,0-1,1 1,-1-1,1 0,-2 1,3-2,-4 2,0 0,0 0,0-1,0 1,0 0,0 0,0-1,0 1,0 0,0 0,0 0,0 0,0 0,0 0,0 0,0 0,0-1,0 1,0 0,0 0,0 0,0-1,0 1,-1 0,1 0,0 0,0 0,0-1,0 1,0 0,0 0,0 0,0 0,0 0,0 0,0-1,-1 1,1 0,0 0,0 0,0 0,-1 0,-6-4,6 4,0 0,0 0,1-1,-1 1,-1 0,1-1,1 1,-1 0,0 0,-1 0,2 0,-1 0,0 0,0 0,0 0,0 0,0 1,0-1,1 0,-2 1,1-1,0 0,1 1,-1-1,0 1,0 0,0-1,1 1,-1-1,1 1,-1 0,0 0,0 0,1-1,0 1,-1 0,1 0,-1 0,1-1,-1 1,1 1,0-1,0-1,-1 2,1 1,-1 1,1 0,-1 0,1-1,0 1,0 0,1 0,-1-1,1 1,-1 0,2 1,-2-5,0 0,0 0,0 1,0-1,0 0,0 0,0 0,0 0,0 1,0-1,0 0,0 0,0 0,0 0,0 0,0 0,0 0,0 0,0 0,0 0,0 1,0-1,1 0,-1 0,0 0,0 0,0 0,0 0,0 1,0-1,1 0,-1 0,0 0,0 0,0 0,0 0,0 0,0 0,0 0,0 0,0 0,0 0,1 0,-1 0,0 0,0 0,0 0,0 0,1 0,-1 0,0 0,0 0,0 0,0 0,1 0,-1 0,0-1,0 1,0 0,0 0,0 0,1 0,-1 0,0 0,0-1,0 1,0 0,0 0,6-12,-2 3,-2 7,0-1,0 1,1-1,-1 2,0-2,1 2,0-1,3-2,-2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2T00:46:0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653 131,'-1'1,"1"1,0-1,0 1,0 0,0-1,1 1,-1-1,0 1,1 0,0 1,-1-1,1 1,0 0,0-1,0 1,1 0,0-1,-1 0,1 1,-1-1,1 0,0 0,0 0,0 0,1 0,-1-1,1 1,-1 0,0-1,1 0,-1 1,1-2,0 1,-1 0,1 0,0 0,0-1,-1 0,1 0,1 0,-2 0,1 0,0 0,0 0,-1-1,1 1,0-1,0 0,-1 0,1 0,0-1,-1 1,1 0,-1-1,2-1,2-2,0 0,-1 0,0 0,0-1,0 0,-1 1,0-2,0 1,0-1,-1 1,0-2,-1 5,-1 0,-1 0,1-1,0 1,0 0,0 0,-1-1,0 1,0-1,0 1,0 0,-1-1,0 1,1 0,-2 0,2-1,-1 1,-1 0,1 0,-1 0,0 0,1 0,-1 1,0-2,-1 2,1-1,0 0,-2 0,2 1,-1 0,0 0,-1 0,1 0,0 0,0 0,0 0,-1 2,1-2,-1 1,0 0,0 1,1-1,-1 1,-2-1,3 1,0 1,-1-1,1 1,0-1,0 1,0 0,0 1,0-2,1 2,-2 0,2-1,0 1,-2-1,2 1,0 0,-1 1,1-2,0 2,0-1,0 1,1 0,-2 1,-5 11,2 0</inkml:trace>
  <inkml:trace contextRef="#ctx0" brushRef="#br0" timeOffset="-2778.507">108 223,'0'-2,"0"2,-1-1,1 0,-1 0,0 0,0 1,1-1,0 0,-1 0,0 0,0 1,0-1,1 0,-2 1,1-1,0 0,1 1,-1 0,-1 0,1-1,-1 1,0-1,-1 1,1 0,0 0,0 0,-1 0,1 0,0 1,0-1,-1 1,0-1,0 1,-1 1,0-1,1 0,0 1,0-1,0 2,-1-2,1 2,0-1,1 1,-3 1,2 1,0 0,0 0,1 0,-1 1,1-1,0 2,1-2,-1 1,1 0,1 0,-1-1,0 2,1-2,1 2,-1-2,1 2,-1-2,2 1,0 1,-2-5,1 0,0 0,1 0,-2 0,1 0,1 0,-1-1,0 1,1-1,-1 0,1 1,0-1,-1 1,1-1,-1 0,2 0,-2 0,1 0,0-1,0 1,0 0,0-1,0 1,1-1,-2 1,2-1,-2 0,2 0,-1 0,1-1,6 0,0 0,-1 0,1-2,0 1,0 0,3-4,4 0</inkml:trace>
  <inkml:trace contextRef="#ctx0" brushRef="#br0" timeOffset="-1835.499">284 174,'0'0,"0"0,0 0,0 0,15-3,20-9,4-3,-16 6,1 0,0 2,15-4,-30 11</inkml:trace>
  <inkml:trace contextRef="#ctx0" brushRef="#br0" timeOffset="-1282.433">379 184,'5'6,"-1"-1,1 1,-1-1,0 2,-1-1,2 5,2 1,-2-3</inkml:trace>
  <inkml:trace contextRef="#ctx0" brushRef="#br0" timeOffset="1527.427">257 508,'0'-1,"0"1,0 0,0-1,-1 1,1-1,0 0,0 0,0 1,0 0,0-1,0 1,0-1,-1 0,1 1,-1-1,1 1,0 0,-1 0,0-1,1 1,0-1,0 1,-1-1,1 1,-1 0,0-1,0 1,0 0,-1 0,1-1,-1 1,1-1,-1 1,0 0,1 0,-1 0,1 0,-3 0,1 1,-1 0,0-1,1 1,-1 0,0 1,1-1,0 1,-1-1,-2 3,5-2,-2-1,1 2,0-1,1 1,-1-1,0 0,1 2,-1-2,1 0,0 2,0-2,0 1,0 0,1 0,-1 0,1 0,-1 0,1 0,0 0,0 0,1 1,-1-1,0 0,1-1,-1 0,0 1,1-1,0 1,0-1,0 0,0 1,0-1,1 1,-1-1,1-1,-1 2,1-2,0 2,-1-2,2 1,-2 0,2-1,-1 1,0-1,0 0,0 0,1 1,1-1,1 0,0 0,0 0,0-1,-1 0,1 1,0-2,0 1,-1 0,1 0,-1-1,1-1,0 1,0 0,0-2,6-1,0-2,1 0,-2 0,0 0,3-4,2-1</inkml:trace>
  <inkml:trace contextRef="#ctx0" brushRef="#br0" timeOffset="4109.813">514 460,'7'44,"-5"-37,1 1,1 0,-1-1,1 1,0-1,0 0,1-1,0 1,1 0</inkml:trace>
  <inkml:trace contextRef="#ctx0" brushRef="#br0" timeOffset="5009.336">751 386,'-2'11,"0"-7,1 0,0 2,1-1,0 0,0-1,0 1,0 0,1 1,-1-4,1-1,-1 0,0 0,1 1,-1-2,1 2,-1-1,0 0,1 0,0 0,0 0,0 0,-1 0,1 0,0 0,0 0,0-1,-1 1,1 0,1 0,-1-1,-1 1,2-1,-1 0,0 1,0-1,1 1,-1-1,0 0,0 1,1-1,-2 0,2 0,0 0,7-1,-1-1,1 1,-1-2,0 1,0 0,0-2,0 1,0-1,0 0,-1-1,0 1,-1-1,1-1,1 0,-7 5,0 0,1 0,-1-1,0 1,1-1,-2 0,1 1,1-1,-1 1,-1-1,0 0,1 0,0 0,0 0,-1 0,0 1,1-2,-1 2,0-1,0 0,0 0,0 0,-1 0,1 1,-1-2,1 2,-1-1,0 0,1 0,-1 1,0-1,0 0,0 1,0-1,0 1,-1-2,-2-1,0 0,-1 0,1 0,-1 1,0-1,0 1,0 1,0-1,0 0,-1 1,-3-1,0 0,-2 1,2 0,-10-1,15 3,1 0,0 0,-1 0,1 0,0 0,0 1,-1-1,0 1,1 0,0 0,0 0,0 0,-1 2,-4 2</inkml:trace>
  <inkml:trace contextRef="#ctx0" brushRef="#br0" timeOffset="24556.472">318 755,'-3'-1,"-1"0,1 1,-1-1,1 1,-1 0,1 0,0 0,-1 0,1 1,-1-1,0 1,1 0,0 0,-1 0,1 0,0 1,-1-1,-1 3,3-3,1 0,-1 1,0-1,1 1,0-1,0 0,-1 1,1 0,0 0,0-1,0 1,0 0,0 0,1-1,-1 2,1-2,-1 2,1-2,-1 2,1-1,0 0,0 0,0 0,0 0,1 0,-1 0,1 1,-1-2,1 1,-1 0,1 0,0 1,1-1,-1 1,1 0,-1-1,1 1,-1 0,2-1,-2 0,2 0,-1 1,1-2,-1 2,0-2,2 1,-2-1,0 1,2 0,-2-2,1 1,0 1,1-2,-2 0,2 1,1 0,-1 0,0-1,0 0,1 0,-1 0,1 0,-1-1,1 0,-1 0,0 0,0-1,0 1,0-1,0 1,2-3,9-7,-1 0</inkml:trace>
  <inkml:trace contextRef="#ctx0" brushRef="#br0" timeOffset="25449.067">545 735,'1'0,"-1"0,1 0,0 0,0 0,0 0,-1 0,2 0,-1 1,0-1,-1 0,1 1,0-1,0 0,-1 0,2 1,5 11,-6-10,17 37,-6-12,9 11,-15-28</inkml:trace>
  <inkml:trace contextRef="#ctx0" brushRef="#br0" timeOffset="26034.498">518 727,'0'0,"5"-9,-2 5,1-1,0 1,0-1,1 1,-1 0,1 0,0 1,0 0,0 0,5-2,-1 0,1 1,-1 0,1 1,0 0,8-1,-15 4,0-1,-1 1,2-1,-2 1,1 0,0 0,0 1,-1-1,1 1,0-1,0 1,-1 0,1 0,0 0,-1 0,1 0,-1 1,0-1,1 1,-2 0,2 0,-2-1,1 2,0-1,-1 1,0-2,1 2,-2-1,2 0,-1 1,0 0,-1-1,1 1,-1-1,1 1,-1 0,0-1,1 1,-2 0,1 0,-1 5,0-1,0 0,-1 1,1-1,-2 0,1 1,-1-1,-1 0,1-1,-1 1,-2 2,3-3,0-1,-1-1,0 0,0 1,0-1,-1 0,0 0,0 0,0-1,0 0,0 1,0-2,-1 0,-4 2,5-3</inkml:trace>
  <inkml:trace contextRef="#ctx0" brushRef="#br0" timeOffset="26945.16">820 669,'-3'14,"2"-5,-1 1,1-2,1 2,0 0,0-2,2 7,-1-11,-1-1,0 0,1-1,0 2,0-1,0-1,0 1,0 0,0 0,1-1,0 1,0 0,0-1,0 1,0-1,0 0,0 0,1 0,-1 0,1 0,1 0,-2-1,-1 0,0-1,0 0,1 1,-1-1,0 0,1 0,-1 1,0-1,1 0,-1 0,1 0,-1-1,0 1,1 0,-1-1,0 1,2 0,-2-1,2-1,-2 1,2 0,-2-1,1 1,0 0,0-1,-1 0,1 0,0 0,3-5,-1-1,0 1,0 0,-1-1,3-5,-3 5,0-1,0 0,-1 0,0 0,-1-1,0 2,0-9,-1 15,0 0,0 0,0 0,-1 0,1 0,-1 0,1 0,-1 0,1 0,-1 0,0 1,0-1,0 0,0 0,0 1,0-1,0 0,-1 1,1 0,0-1,-1 1,0 0,1-1,-1 2,1-1,-2-1,2 1,-1 1,0 0,0-1,1 0,-2 1,2-1,-2 1,2 0,-2-1,2 1,-3 1,-4-1,0 1,0 0,1 0,-1 0,0 2,1-1,-1 0,1 1,0 0,-4 3,-5 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1T18:24:3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6,'14'6,"-2"-1,2 0,-1-2,2 1,11 0,20 3,5-3,-49-4,86 3,87-7,87-20,-156 14,-17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1T18:24:3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1,'0'0,"-2"9,-18 134,3 74,14-185,0-1,-2 1,-2 4,-2-4</inkml:trace>
  <inkml:trace contextRef="#ctx0" brushRef="#br0" timeOffset="322.994">0 143,'9'-5,"-4"2,18-9,2 1,1 1,-1 2,22-5,16 0,29-1,-15 5,0 2,0 5,11 4,-43 0</inkml:trace>
  <inkml:trace contextRef="#ctx0" brushRef="#br0" timeOffset="598.885">691 201,'0'7,"-6"332,5-312</inkml:trace>
  <inkml:trace contextRef="#ctx0" brushRef="#br0" timeOffset="954.516">937 115,'0'4,"0"0,-1 1,0-1,0 0,0 0,-3 12,0 15,2-1,0 1,2 0,3 7,5 38,5 9,-8-52</inkml:trace>
  <inkml:trace contextRef="#ctx0" brushRef="#br0" timeOffset="1246.46">644 401,'13'-5,"294"-104,-263 91</inkml:trace>
  <inkml:trace contextRef="#ctx0" brushRef="#br0" timeOffset="1621.255">1125 374,'0'1,"0"2,-1-1,0 0,1 0,-1 0,0 0,0 2,-3 6,-1 10,1 0,1 1,0-1,1 1,2-1,0 0,1 2,0-15,0 1,1-1,-1 0,2 1,-1-1,1 0,1 0,-1 0,2 3,-1-6,-1 0,0 1,0-1,1-1,0 1,0-1,0 1,1-1,-1 0,1-1,-1 2,1-3,0 2,2-1,2 0,0 1,0-2,0 1,0-1,0-1,1 0,-1 0,0-1,0-1,0 1,0-1,0 0,0-1,7-3,15-8</inkml:trace>
  <inkml:trace contextRef="#ctx0" brushRef="#br0" timeOffset="1865.557">1168 458,'7'-4,"29"-13,42-21,-64 30,0-1,-1 1,1-2,1-3,1-5,-4 2</inkml:trace>
  <inkml:trace contextRef="#ctx0" brushRef="#br0" timeOffset="2117.005">1097 328,'5'-3,"72"-38,59-23,-92 44,22-9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1T18:24:3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59 622,'-2'-1,"2"0,-1 0,-1-1,1 2,1-2,-1 1,0 0,0-1,0 1,1 0,0-1,-1 0,1 1,-1-1,-4-24,4 19,-6-48,3-1,2 0,3 1,5-40,-3 65,1-1,3 1,1-4,-6 24,0 1,2 0,-1-1,1 2,1-1,0 0,1 1,-1 0,1 0,0 0,6-4,-10 10,0 0,0 1,1-1,-2 1,2-1,-1 0,1 2,-1-1,0-1,2 1,-2 1,0 0,1-1,0 1,-1-1,1 1,1 0,-1 0,0 1,-1 0,2-1,-1 1,-1 0,1 1,0-2,0 2,-1 0,1-1,-1 1,1-1,-1 2,0-2,1 3,5 3,-1 1,0 2,-1-1,1 0,-2 1,0-1,0 2,0-1,-1 3,8 22,-2 1,-1 4,21 123,-17-82,4-1,9 16,-25-88,-5-12,-1-3</inkml:trace>
  <inkml:trace contextRef="#ctx0" brushRef="#br0" timeOffset="266.969">0 460,'2'-1,"-1"1,1-1,-1 1,1 0,0-1,-2 1,2 0,0 0,-1 0,2 1,5-1,160-18,-131 14,7-2</inkml:trace>
  <inkml:trace contextRef="#ctx0" brushRef="#br0" timeOffset="838.131">546 100,'0'1,"0"0,0 1,-1-1,1 1,-1-1,1 0,-1 1,0-1,1 1,-4 7,-5 21,2 0,-4 29,-1 65,10-104,1-11,-6 91,7-76,0 0,2-1,1 4,-2-22,-1-1,1 1,1 0,-1 0,1-1,0 0,-1 1,2-1,-1 0,1 1,1 1,-2-4,0 0,0 0,1 0,-1 0,1-1,-1 1,0 0,2-1,-2 1,1-1,0-1,0 1,-1 0,1 0,0 0,0-1,0 0,0 0,1 0,9 0,0-1,-1-1,1 0,0-1,-1 0,1-1,10-5,-3 0,1-1,-1-2,0 1,0-2,9-10,-4 2</inkml:trace>
  <inkml:trace contextRef="#ctx0" brushRef="#br0" timeOffset="1340.081">1053 85,'-5'7,"-8"15,0 0,2 1,-8 21,-20 76,30-85,0 1,1 7,6-30,1 1,0-2,1 1,0 1,2-2,-1 1,3 13,-2-22,-1 1,1 0,0 0,0 0,0-1,1 0,-1 0,1 1,1-1,-1-1,0 1,1 0,-1-1,1 1,0-1,2 1,0-1,0 0,0 0,-1 0,2-1,-1 0,1-1,-1 1,0-1,1-1,-1 1,0-1,5 0,6-1,-1-1,1 0,0-1,-1-1,0-1,0-1,4-2,9-5,-2-1,0-1,13-10,-11 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1T18:24:4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0,'2'2,"-1"-1,1 1,-1-1,0 1,1 0,-1 0,0 0,1 0,-1 0,0 2,8 23,-7-19,16 62,7 67,-16-86,-5-24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1T18:24:4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0 189,'6'-8,"7"-6,1 1,-1 0,2 1,0 1,0 0,1 1,0 1,6-2,8-4,0 3,2 0,-1 3,12-2,-16 5,0 1,16 0,-32 4,0 1,0 0,0 0,1 2,-1-1,-1 1,10 3,-18-4,1 0,1 0,-1 0,-1 0,1 1,0-1,0 1,-1 0,1 0,-1 0,1 0,-1 0,0 1,0-1,0 0,0 2,0-2,-1 0,1 2,-1-1,0-1,0 1,0 1,-1-1,1-1,0 1,-1 0,1 1,-1 2,-1 4,0 1,0-1,-1 0,0 1,-1-2,-1 2,0-2,0 1,-3 3,-9 18,-2 0,-5 3,-7 8,-1 0,-3-3,-1 0,-2-3,-12 8,15-16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1T18:24:4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3 533,'0'-1,"-1"-1,1 2,0-1,0-1,-1 1,1 1,0-2,0 1,-1 0,1 0,0-1,1 1,-1-3,0-9,1-1,0 0,1 1,0-1,5-11,7-20,3 0,-15 39,18-45,1 1,8-8,-18 38,1 1,1 0,0-1,2 3,0-1,10-6,-22 20,1 1,0 0,0 0,0 1,0-1,0 1,0-1,1 1,2 0,-7 2,2-1,0 1,-1 0,1 0,-1-1,1 1,0 0,-1 1,1-1,-1 0,1 1,0-1,-1 0,0 0,1 1,-1 0,1 0,-2 0,2-1,0 1,-2 0,2 0,-1 0,0 0,0 0,0 1,1-2,-2 2,1-1,1 2,2 4,0 0,-1 0,0 1,0 0,-1 0,0 0,1 5,1 18,0 12,0-13,29 225,-31-229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1T18:24:4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53,'1'0,"0"-1,0 1,0-1,0 1,0 0,0 0,0-1,1 1,-2 0,1 0,1 1,4-2,227-38,-188 29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1T18:24:4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25,'1'-1,"0"0,0 0,0 1,1 0,-2-1,1 1,1-1,-1 1,0 0,0-1,1 1,17-5,1 1,-1 1,17-1,62 2,-88 1,62 2,39 6,-78-4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E7B2F-76B0-4CCC-83FA-00CA85CD8DA2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A6495-08A5-4780-AF01-64577BB69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3916363" y="8940800"/>
            <a:ext cx="29924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350" tIns="0" rIns="193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0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922338" y="4470400"/>
            <a:ext cx="5064125" cy="423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25" tIns="46750" rIns="93525" bIns="46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15913" y="704850"/>
            <a:ext cx="6278562" cy="35321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31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39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Helvetica Neue"/>
                <a:ea typeface="ＭＳ Ｐゴシック" charset="-128"/>
                <a:cs typeface="ＭＳ Ｐゴシック" charset="-128"/>
              </a:rPr>
              <a:t>Numbers from the guardian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latin typeface="Helvetica Neue"/>
                <a:ea typeface="ＭＳ Ｐゴシック" charset="-128"/>
                <a:cs typeface="ＭＳ Ｐゴシック" charset="-128"/>
              </a:rPr>
              <a:t>Xkeyscore</a:t>
            </a:r>
            <a:r>
              <a:rPr lang="en-US" sz="1200" kern="1200" baseline="0" dirty="0">
                <a:solidFill>
                  <a:schemeClr val="tx1"/>
                </a:solidFill>
                <a:latin typeface="Helvetica Neue"/>
                <a:ea typeface="ＭＳ Ｐゴシック" charset="-128"/>
                <a:cs typeface="ＭＳ Ｐゴシック" charset="-128"/>
              </a:rPr>
              <a:t> is latest system (built on federated MySQL servers) r</a:t>
            </a:r>
            <a:r>
              <a:rPr lang="en-US" sz="1200" kern="1200" dirty="0">
                <a:solidFill>
                  <a:schemeClr val="tx1"/>
                </a:solidFill>
                <a:latin typeface="Helvetica Neue"/>
                <a:ea typeface="ＭＳ Ｐゴシック" charset="-128"/>
                <a:cs typeface="ＭＳ Ｐゴシック" charset="-128"/>
              </a:rPr>
              <a:t>eplaced</a:t>
            </a:r>
            <a:r>
              <a:rPr lang="en-US" sz="1200" kern="1200" baseline="0" dirty="0">
                <a:solidFill>
                  <a:schemeClr val="tx1"/>
                </a:solidFill>
                <a:latin typeface="Helvetica Neue"/>
                <a:ea typeface="ＭＳ Ｐゴシック" charset="-128"/>
                <a:cs typeface="ＭＳ Ｐゴシック" charset="-128"/>
              </a:rPr>
              <a:t> Marianas </a:t>
            </a:r>
            <a:endParaRPr lang="en-US" sz="1200" kern="1200" dirty="0">
              <a:solidFill>
                <a:schemeClr val="tx1"/>
              </a:solidFill>
              <a:latin typeface="Helvetica Neue"/>
              <a:ea typeface="ＭＳ Ｐゴシック" charset="-128"/>
              <a:cs typeface="ＭＳ Ｐゴシック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32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hyperboleandahalf.blogspot.com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9BD55-2A74-9046-A627-207F81903D8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94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www.infoworld.com</a:t>
            </a:r>
            <a:r>
              <a:rPr lang="en-US" dirty="0"/>
              <a:t>/article/2916057/open-source-software/open-source-threatens-to-eat-the-database-</a:t>
            </a:r>
            <a:r>
              <a:rPr lang="en-US" dirty="0" err="1"/>
              <a:t>market.html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9BD55-2A74-9046-A627-207F81903D8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55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www.infoworld.com</a:t>
            </a:r>
            <a:r>
              <a:rPr lang="en-US" dirty="0"/>
              <a:t>/article/2916057/open-source-software/open-source-threatens-to-eat-the-database-</a:t>
            </a:r>
            <a:r>
              <a:rPr lang="en-US" dirty="0" err="1"/>
              <a:t>market.html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9BD55-2A74-9046-A627-207F81903D8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9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46888" y="971550"/>
            <a:ext cx="6629400" cy="1600200"/>
          </a:xfrm>
        </p:spPr>
        <p:txBody>
          <a:bodyPr anchor="t">
            <a:normAutofit/>
          </a:bodyPr>
          <a:lstStyle>
            <a:lvl1pPr algn="l">
              <a:defRPr sz="4400" b="1" baseline="0">
                <a:solidFill>
                  <a:schemeClr val="tx1"/>
                </a:solidFill>
                <a:latin typeface="Helvetica Neue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246888" y="2771486"/>
            <a:ext cx="5437632" cy="1565401"/>
          </a:xfrm>
        </p:spPr>
        <p:txBody>
          <a:bodyPr>
            <a:noAutofit/>
          </a:bodyPr>
          <a:lstStyle>
            <a:lvl1pPr marL="0" indent="0" algn="r">
              <a:buNone/>
              <a:defRPr sz="2800" baseline="0">
                <a:solidFill>
                  <a:sysClr val="windowText" lastClr="000000"/>
                </a:solidFill>
                <a:latin typeface="Helvetica Neue" charset="0"/>
              </a:defRPr>
            </a:lvl1pPr>
          </a:lstStyle>
          <a:p>
            <a:pPr lvl="0"/>
            <a:r>
              <a:rPr lang="en-US" dirty="0"/>
              <a:t>Lecture Name</a:t>
            </a:r>
          </a:p>
        </p:txBody>
      </p:sp>
      <p:pic>
        <p:nvPicPr>
          <p:cNvPr id="6" name="Shape 15" descr="skitched-3-4.jpg"/>
          <p:cNvPicPr preferRelativeResize="0"/>
          <p:nvPr userDrawn="1"/>
        </p:nvPicPr>
        <p:blipFill rotWithShape="1">
          <a:blip r:embed="rId2">
            <a:alphaModFix/>
          </a:blip>
          <a:srcRect t="1429" r="-563"/>
          <a:stretch/>
        </p:blipFill>
        <p:spPr>
          <a:xfrm>
            <a:off x="185969" y="3564951"/>
            <a:ext cx="2758641" cy="155229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76600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72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81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21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2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36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03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9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160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89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9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d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46888" y="285750"/>
            <a:ext cx="6534912" cy="1340358"/>
          </a:xfrm>
        </p:spPr>
        <p:txBody>
          <a:bodyPr anchor="t">
            <a:noAutofit/>
          </a:bodyPr>
          <a:lstStyle>
            <a:lvl1pPr algn="l">
              <a:defRPr sz="4400" b="1" baseline="0">
                <a:solidFill>
                  <a:schemeClr val="tx1"/>
                </a:solidFill>
                <a:latin typeface="Helvetica Neue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sz="quarter" idx="10"/>
          </p:nvPr>
        </p:nvSpPr>
        <p:spPr>
          <a:xfrm>
            <a:off x="246888" y="1962150"/>
            <a:ext cx="8741664" cy="2743200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Helvetica Neue" charset="0"/>
                <a:cs typeface="Helvetica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Shape 15" descr="skitched-3-4.jpg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186942" y="285750"/>
            <a:ext cx="1830918" cy="1009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1740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" y="310896"/>
            <a:ext cx="7144512" cy="768096"/>
          </a:xfrm>
        </p:spPr>
        <p:txBody>
          <a:bodyPr anchor="t">
            <a:noAutofit/>
          </a:bodyPr>
          <a:lstStyle>
            <a:lvl1pPr algn="l">
              <a:defRPr sz="3200" baseline="0">
                <a:latin typeface="Helvetica Neue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246888" y="1078992"/>
            <a:ext cx="4343400" cy="3017520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4663440" y="1078992"/>
            <a:ext cx="4224528" cy="3044952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7293" y="320736"/>
            <a:ext cx="1377815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05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Title and 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6888" y="310896"/>
            <a:ext cx="7068312" cy="667512"/>
          </a:xfrm>
        </p:spPr>
        <p:txBody>
          <a:bodyPr anchor="t">
            <a:normAutofit/>
          </a:bodyPr>
          <a:lstStyle>
            <a:lvl1pPr algn="l">
              <a:defRPr sz="32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Click3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/>
          </p:nvPr>
        </p:nvSpPr>
        <p:spPr>
          <a:xfrm>
            <a:off x="246888" y="1060704"/>
            <a:ext cx="8668512" cy="3090672"/>
          </a:xfrm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</a:defRPr>
            </a:lvl1pPr>
            <a:lvl2pPr marL="742950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13773" y="310896"/>
            <a:ext cx="1377815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50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d Title and 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6888" y="310896"/>
            <a:ext cx="7525512" cy="1143000"/>
          </a:xfrm>
        </p:spPr>
        <p:txBody>
          <a:bodyPr anchor="t">
            <a:normAutofit/>
          </a:bodyPr>
          <a:lstStyle>
            <a:lvl1pPr algn="l">
              <a:defRPr sz="32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/>
          </p:nvPr>
        </p:nvSpPr>
        <p:spPr>
          <a:xfrm>
            <a:off x="228600" y="1536192"/>
            <a:ext cx="8668512" cy="2615184"/>
          </a:xfrm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2800"/>
            </a:lvl1pPr>
            <a:lvl2pPr marL="742950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2600"/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13773" y="545526"/>
            <a:ext cx="1377815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29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lined Content and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" y="310896"/>
            <a:ext cx="7449312" cy="1161288"/>
          </a:xfrm>
          <a:solidFill>
            <a:schemeClr val="bg1"/>
          </a:solidFill>
        </p:spPr>
        <p:txBody>
          <a:bodyPr anchor="t">
            <a:normAutofit/>
          </a:bodyPr>
          <a:lstStyle>
            <a:lvl1pPr algn="l">
              <a:defRPr sz="3200" baseline="0">
                <a:latin typeface="Helvetica Neue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246888" y="1554480"/>
            <a:ext cx="4343400" cy="2633472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4663440" y="1554480"/>
            <a:ext cx="4224528" cy="2633472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10153" y="444147"/>
            <a:ext cx="1377815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37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 descr="skitched-3-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11864" y="2933700"/>
            <a:ext cx="3132137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1436675"/>
            <a:ext cx="5257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048000"/>
            <a:ext cx="4572000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spcBef>
                <a:spcPts val="480"/>
              </a:spcBef>
              <a:spcAft>
                <a:spcPts val="0"/>
              </a:spcAft>
              <a:buClr>
                <a:srgbClr val="484848"/>
              </a:buClr>
              <a:buSzPts val="3200"/>
              <a:buFont typeface="Helvetica Neue"/>
              <a:buNone/>
              <a:defRPr sz="2400" b="0" i="0" u="none" strike="noStrike" cap="none">
                <a:solidFill>
                  <a:srgbClr val="48484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rgbClr val="484848"/>
              </a:buClr>
              <a:buSzPts val="2800"/>
              <a:buFont typeface="Helvetica Neue"/>
              <a:buChar char="–"/>
              <a:defRPr sz="2100" b="0" i="0" u="none" strike="noStrike" cap="none">
                <a:solidFill>
                  <a:srgbClr val="48484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Helvetica Neue"/>
              <a:buChar char="•"/>
              <a:defRPr sz="1800" b="0" i="0" u="none" strike="noStrike" cap="none">
                <a:solidFill>
                  <a:srgbClr val="48484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rgbClr val="484848"/>
              </a:buClr>
              <a:buSzPts val="2000"/>
              <a:buFont typeface="Helvetica Neue"/>
              <a:buChar char="–"/>
              <a:defRPr sz="1500" b="0" i="0" u="none" strike="noStrike" cap="none">
                <a:solidFill>
                  <a:srgbClr val="48484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rgbClr val="484848"/>
              </a:buClr>
              <a:buSzPts val="2000"/>
              <a:buFont typeface="Helvetica Neue"/>
              <a:buChar char="»"/>
              <a:defRPr sz="1500" b="0" i="0" u="none" strike="noStrike" cap="none">
                <a:solidFill>
                  <a:srgbClr val="48484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»"/>
              <a:defRPr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»"/>
              <a:defRPr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»"/>
              <a:defRPr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»"/>
              <a:defRPr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CF0E30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CF0E30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CF0E30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CF0E30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CF0E30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CF0E30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CF0E30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CF0E30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CF0E30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CF0E30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CF0E30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CF0E30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CF0E30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CF0E30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CF0E30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CF0E30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21" name="Shape 21" descr="skitched-3-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11864" y="2933700"/>
            <a:ext cx="3132137" cy="129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9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3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FFD81-3213-4789-B5DF-194594E817CD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FCA20-D3C1-4D02-835D-77BA55FE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82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0" r:id="rId2"/>
    <p:sldLayoutId id="2147483668" r:id="rId3"/>
    <p:sldLayoutId id="2147483673" r:id="rId4"/>
    <p:sldLayoutId id="2147483666" r:id="rId5"/>
    <p:sldLayoutId id="2147483667" r:id="rId6"/>
    <p:sldLayoutId id="2147483691" r:id="rId7"/>
    <p:sldLayoutId id="2147483692" r:id="rId8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Helvetica Neue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Helvetica Neue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Helvetica Neue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783B0-C189-9248-9374-C3851D12A000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DBE92-7D83-6C40-B90C-DDFD8E85B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6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tiff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www.comedycentral.com/motherload/index.jhtml?ml_video=72347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commentisfree/2016/dec/11/google-frames-shapes-and-distorts-how-we-see-world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fzGzKUsJB3U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0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61.tiff"/><Relationship Id="rId21" Type="http://schemas.openxmlformats.org/officeDocument/2006/relationships/image" Target="../media/image420.png"/><Relationship Id="rId34" Type="http://schemas.openxmlformats.org/officeDocument/2006/relationships/customXml" Target="../ink/ink16.xml"/><Relationship Id="rId7" Type="http://schemas.openxmlformats.org/officeDocument/2006/relationships/image" Target="../media/image350.png"/><Relationship Id="rId12" Type="http://schemas.openxmlformats.org/officeDocument/2006/relationships/customXml" Target="../ink/ink5.xml"/><Relationship Id="rId17" Type="http://schemas.openxmlformats.org/officeDocument/2006/relationships/image" Target="../media/image400.png"/><Relationship Id="rId25" Type="http://schemas.openxmlformats.org/officeDocument/2006/relationships/image" Target="../media/image440.png"/><Relationship Id="rId33" Type="http://schemas.openxmlformats.org/officeDocument/2006/relationships/image" Target="../media/image480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46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11" Type="http://schemas.openxmlformats.org/officeDocument/2006/relationships/image" Target="../media/image370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5" Type="http://schemas.openxmlformats.org/officeDocument/2006/relationships/image" Target="../media/image340.png"/><Relationship Id="rId15" Type="http://schemas.openxmlformats.org/officeDocument/2006/relationships/image" Target="../media/image390.png"/><Relationship Id="rId23" Type="http://schemas.openxmlformats.org/officeDocument/2006/relationships/image" Target="../media/image430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410.png"/><Relationship Id="rId31" Type="http://schemas.openxmlformats.org/officeDocument/2006/relationships/image" Target="../media/image470.png"/><Relationship Id="rId4" Type="http://schemas.openxmlformats.org/officeDocument/2006/relationships/customXml" Target="../ink/ink1.xml"/><Relationship Id="rId9" Type="http://schemas.openxmlformats.org/officeDocument/2006/relationships/image" Target="../media/image36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450.png"/><Relationship Id="rId30" Type="http://schemas.openxmlformats.org/officeDocument/2006/relationships/customXml" Target="../ink/ink14.xml"/><Relationship Id="rId35" Type="http://schemas.openxmlformats.org/officeDocument/2006/relationships/image" Target="../media/image490.png"/><Relationship Id="rId8" Type="http://schemas.openxmlformats.org/officeDocument/2006/relationships/customXml" Target="../ink/ink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7" Type="http://schemas.openxmlformats.org/officeDocument/2006/relationships/image" Target="../media/image74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tiff"/><Relationship Id="rId5" Type="http://schemas.openxmlformats.org/officeDocument/2006/relationships/image" Target="../media/image72.tiff"/><Relationship Id="rId4" Type="http://schemas.openxmlformats.org/officeDocument/2006/relationships/image" Target="../media/image71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tiff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246888" y="971550"/>
            <a:ext cx="8516112" cy="1600200"/>
          </a:xfrm>
        </p:spPr>
        <p:txBody>
          <a:bodyPr>
            <a:normAutofit fontScale="90000"/>
          </a:bodyPr>
          <a:lstStyle/>
          <a:p>
            <a:r>
              <a:rPr lang="en-US">
                <a:sym typeface="Tahoma"/>
              </a:rPr>
              <a:t>CS w186</a:t>
            </a:r>
            <a:br>
              <a:rPr lang="en-US">
                <a:sym typeface="Tahoma"/>
              </a:rPr>
            </a:br>
            <a:r>
              <a:rPr lang="en-US">
                <a:sym typeface="Tahoma"/>
              </a:rPr>
              <a:t>Introduction to Database Systems</a:t>
            </a:r>
            <a:endParaRPr lang="en-US" dirty="0">
              <a:sym typeface="Tahoma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ym typeface="Tahoma"/>
              </a:rPr>
              <a:t>Prof. Joe Hellerstein</a:t>
            </a:r>
            <a:endParaRPr lang="en-US" dirty="0"/>
          </a:p>
        </p:txBody>
      </p:sp>
      <p:sp>
        <p:nvSpPr>
          <p:cNvPr id="4" name="Shape 76">
            <a:extLst>
              <a:ext uri="{FF2B5EF4-FFF2-40B4-BE49-F238E27FC236}">
                <a16:creationId xmlns:a16="http://schemas.microsoft.com/office/drawing/2014/main" id="{8FC0A973-4F2B-4850-85E3-E81CE16B0058}"/>
              </a:ext>
            </a:extLst>
          </p:cNvPr>
          <p:cNvSpPr txBox="1">
            <a:spLocks/>
          </p:cNvSpPr>
          <p:nvPr/>
        </p:nvSpPr>
        <p:spPr>
          <a:xfrm>
            <a:off x="3505200" y="3536787"/>
            <a:ext cx="5591744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800" kern="1200" baseline="0">
                <a:solidFill>
                  <a:sysClr val="windowText" lastClr="000000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Tahoma"/>
              </a:rPr>
              <a:t>Operated this semester by:</a:t>
            </a:r>
          </a:p>
          <a:p>
            <a:r>
              <a:rPr lang="en-US" dirty="0">
                <a:sym typeface="Tahoma"/>
              </a:rPr>
              <a:t>Prof. Josh Hug</a:t>
            </a:r>
          </a:p>
          <a:p>
            <a:r>
              <a:rPr lang="en-US" dirty="0" err="1">
                <a:sym typeface="Tahoma"/>
              </a:rPr>
              <a:t>Lakshya</a:t>
            </a:r>
            <a:r>
              <a:rPr lang="en-US" dirty="0">
                <a:sym typeface="Tahoma"/>
              </a:rPr>
              <a:t> Jain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Astronomy in the </a:t>
            </a:r>
            <a:r>
              <a:rPr lang="en-US"/>
              <a:t>4th Paradigm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06552" y="1499579"/>
            <a:ext cx="2198039" cy="1991888"/>
            <a:chOff x="175381" y="2869396"/>
            <a:chExt cx="2930719" cy="265585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327" y="2869396"/>
              <a:ext cx="2000828" cy="179407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75381" y="4663472"/>
              <a:ext cx="2930719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" charset="0"/>
                  <a:ea typeface="Helvetica" charset="0"/>
                  <a:cs typeface="Helvetica" charset="0"/>
                </a:rPr>
                <a:t>Sloan Digital </a:t>
              </a:r>
            </a:p>
            <a:p>
              <a:pPr algn="ctr"/>
              <a:r>
                <a:rPr lang="en-US" dirty="0">
                  <a:latin typeface="Helvetica" charset="0"/>
                  <a:ea typeface="Helvetica" charset="0"/>
                  <a:cs typeface="Helvetica" charset="0"/>
                </a:rPr>
                <a:t>Sky Survey (SDSS)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066550" y="1595375"/>
            <a:ext cx="1222848" cy="2075483"/>
            <a:chOff x="3605074" y="2325794"/>
            <a:chExt cx="1630464" cy="276731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05074" y="2325794"/>
              <a:ext cx="1630464" cy="180660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638895" y="4231330"/>
              <a:ext cx="156282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" charset="0"/>
                  <a:ea typeface="Helvetica" charset="0"/>
                  <a:cs typeface="Helvetica" charset="0"/>
                </a:rPr>
                <a:t>Database</a:t>
              </a:r>
            </a:p>
            <a:p>
              <a:pPr algn="ctr"/>
              <a:r>
                <a:rPr lang="en-US" dirty="0">
                  <a:latin typeface="Helvetica" charset="0"/>
                  <a:ea typeface="Helvetica" charset="0"/>
                  <a:cs typeface="Helvetica" charset="0"/>
                </a:rPr>
                <a:t>Systems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442245" y="1984313"/>
            <a:ext cx="43794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dirty="0">
                <a:latin typeface="Helvetica Neue"/>
                <a:ea typeface="Helvetica Neue Light" charset="0"/>
                <a:cs typeface="Helvetica Neue Light" charset="0"/>
              </a:rPr>
              <a:t>+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87394" y="2891302"/>
            <a:ext cx="20649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Helvetica" charset="0"/>
                <a:ea typeface="Helvetica" charset="0"/>
                <a:cs typeface="Helvetica" charset="0"/>
              </a:rPr>
              <a:t>Sky Server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Right Arrow 16"/>
          <p:cNvSpPr/>
          <p:nvPr/>
        </p:nvSpPr>
        <p:spPr bwMode="auto">
          <a:xfrm>
            <a:off x="5504364" y="2272853"/>
            <a:ext cx="254804" cy="226320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 dirty="0">
              <a:latin typeface="Helvetica Neue"/>
            </a:endParaRPr>
          </a:p>
        </p:txBody>
      </p:sp>
      <p:pic>
        <p:nvPicPr>
          <p:cNvPr id="7170" name="Picture 2" descr="http://www.skyserver.org/img/newsdss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038350"/>
            <a:ext cx="9429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43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" y="9144"/>
            <a:ext cx="6742065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77A8A2-F9C4-4495-9D23-BAE05B66E375}"/>
              </a:ext>
            </a:extLst>
          </p:cNvPr>
          <p:cNvSpPr txBox="1"/>
          <p:nvPr/>
        </p:nvSpPr>
        <p:spPr>
          <a:xfrm>
            <a:off x="6764998" y="2411617"/>
            <a:ext cx="2401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/>
              </a:rPr>
              <a:t>http://skyserver.sdss.org</a:t>
            </a:r>
          </a:p>
        </p:txBody>
      </p:sp>
    </p:spTree>
    <p:extLst>
      <p:ext uri="{BB962C8B-B14F-4D97-AF65-F5344CB8AC3E}">
        <p14:creationId xmlns:p14="http://schemas.microsoft.com/office/powerpoint/2010/main" val="126883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in the 4</a:t>
            </a:r>
            <a:r>
              <a:rPr lang="en-US" baseline="30000" dirty="0"/>
              <a:t>th</a:t>
            </a:r>
            <a:r>
              <a:rPr lang="en-US" dirty="0"/>
              <a:t> Paradigm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75844" y="1123950"/>
            <a:ext cx="6277356" cy="3200400"/>
            <a:chOff x="990600" y="1200150"/>
            <a:chExt cx="7010400" cy="3505200"/>
          </a:xfrm>
        </p:grpSpPr>
        <p:sp>
          <p:nvSpPr>
            <p:cNvPr id="21" name="Rectangle 20"/>
            <p:cNvSpPr/>
            <p:nvPr/>
          </p:nvSpPr>
          <p:spPr>
            <a:xfrm>
              <a:off x="990600" y="1200150"/>
              <a:ext cx="7010400" cy="350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5159" y="1435081"/>
              <a:ext cx="5514975" cy="1381125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1228258" y="2987263"/>
              <a:ext cx="6736453" cy="1619841"/>
              <a:chOff x="113678" y="3983014"/>
              <a:chExt cx="8981936" cy="2159787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13678" y="3983014"/>
                <a:ext cx="1645072" cy="1976584"/>
                <a:chOff x="336698" y="3489956"/>
                <a:chExt cx="1645072" cy="1976584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5579" y="3489956"/>
                  <a:ext cx="1371600" cy="1371600"/>
                </a:xfrm>
                <a:prstGeom prst="rect">
                  <a:avLst/>
                </a:prstGeom>
              </p:spPr>
            </p:pic>
            <p:sp>
              <p:nvSpPr>
                <p:cNvPr id="20" name="TextBox 19"/>
                <p:cNvSpPr txBox="1"/>
                <p:nvPr/>
              </p:nvSpPr>
              <p:spPr>
                <a:xfrm>
                  <a:off x="336698" y="4994617"/>
                  <a:ext cx="1645072" cy="4719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500">
                      <a:solidFill>
                        <a:schemeClr val="bg1"/>
                      </a:solidFill>
                      <a:latin typeface="Helvetica" charset="0"/>
                      <a:ea typeface="Helvetica" charset="0"/>
                      <a:cs typeface="Helvetica" charset="0"/>
                    </a:rPr>
                    <a:t>Astronomy</a:t>
                  </a:r>
                  <a:endParaRPr lang="en-US" sz="1500" dirty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1639007" y="3983014"/>
                <a:ext cx="2093812" cy="1976584"/>
                <a:chOff x="1828574" y="3489956"/>
                <a:chExt cx="2093812" cy="1976584"/>
              </a:xfrm>
            </p:grpSpPr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89679" y="3489956"/>
                  <a:ext cx="1371600" cy="1371600"/>
                </a:xfrm>
                <a:prstGeom prst="rect">
                  <a:avLst/>
                </a:prstGeom>
              </p:spPr>
            </p:pic>
            <p:sp>
              <p:nvSpPr>
                <p:cNvPr id="18" name="TextBox 17"/>
                <p:cNvSpPr txBox="1"/>
                <p:nvPr/>
              </p:nvSpPr>
              <p:spPr>
                <a:xfrm>
                  <a:off x="1828574" y="4994617"/>
                  <a:ext cx="2093812" cy="4719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500" dirty="0" err="1">
                      <a:solidFill>
                        <a:schemeClr val="bg1"/>
                      </a:solidFill>
                      <a:latin typeface="Helvetica" charset="0"/>
                      <a:ea typeface="Helvetica" charset="0"/>
                      <a:cs typeface="Helvetica" charset="0"/>
                    </a:rPr>
                    <a:t>Connectomics</a:t>
                  </a:r>
                  <a:endParaRPr lang="en-US" sz="1500" dirty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3455406" y="3983014"/>
                <a:ext cx="2000723" cy="2159787"/>
                <a:chOff x="3589218" y="3489956"/>
                <a:chExt cx="2000723" cy="2159787"/>
              </a:xfrm>
            </p:grpSpPr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03779" y="3489956"/>
                  <a:ext cx="1371600" cy="1371600"/>
                </a:xfrm>
                <a:prstGeom prst="rect">
                  <a:avLst/>
                </a:prstGeom>
              </p:spPr>
            </p:pic>
            <p:sp>
              <p:nvSpPr>
                <p:cNvPr id="16" name="TextBox 15"/>
                <p:cNvSpPr txBox="1"/>
                <p:nvPr/>
              </p:nvSpPr>
              <p:spPr>
                <a:xfrm>
                  <a:off x="3589218" y="4840730"/>
                  <a:ext cx="2000723" cy="809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  <a:latin typeface="Helvetica" charset="0"/>
                      <a:ea typeface="Helvetica" charset="0"/>
                      <a:cs typeface="Helvetica" charset="0"/>
                    </a:rPr>
                    <a:t>Cosmological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  <a:latin typeface="Helvetica" charset="0"/>
                      <a:ea typeface="Helvetica" charset="0"/>
                      <a:cs typeface="Helvetica" charset="0"/>
                    </a:rPr>
                    <a:t>Physics</a:t>
                  </a: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5463736" y="3983014"/>
                <a:ext cx="1566302" cy="1976584"/>
                <a:chOff x="5552944" y="3489956"/>
                <a:chExt cx="1566302" cy="1976584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617879" y="3489956"/>
                  <a:ext cx="1371600" cy="1371600"/>
                </a:xfrm>
                <a:prstGeom prst="rect">
                  <a:avLst/>
                </a:prstGeom>
              </p:spPr>
            </p:pic>
            <p:sp>
              <p:nvSpPr>
                <p:cNvPr id="14" name="TextBox 13"/>
                <p:cNvSpPr txBox="1"/>
                <p:nvPr/>
              </p:nvSpPr>
              <p:spPr>
                <a:xfrm>
                  <a:off x="5552944" y="4994617"/>
                  <a:ext cx="1566302" cy="4719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500">
                      <a:solidFill>
                        <a:schemeClr val="bg1"/>
                      </a:solidFill>
                      <a:latin typeface="Helvetica" charset="0"/>
                      <a:ea typeface="Helvetica" charset="0"/>
                      <a:cs typeface="Helvetica" charset="0"/>
                    </a:rPr>
                    <a:t>Genomics</a:t>
                  </a:r>
                  <a:endParaRPr lang="en-US" sz="1500" dirty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6937355" y="3983014"/>
                <a:ext cx="2158259" cy="1976584"/>
                <a:chOff x="6970808" y="3489956"/>
                <a:chExt cx="2158259" cy="1976584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331980" y="3489956"/>
                  <a:ext cx="1371600" cy="1371600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6970808" y="4994617"/>
                  <a:ext cx="2158259" cy="4719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  <a:latin typeface="Helvetica" charset="0"/>
                      <a:ea typeface="Helvetica" charset="0"/>
                      <a:cs typeface="Helvetica" charset="0"/>
                    </a:rPr>
                    <a:t>Oceanography</a:t>
                  </a:r>
                </a:p>
              </p:txBody>
            </p:sp>
          </p:grpSp>
        </p:grpSp>
      </p:grpSp>
      <p:sp>
        <p:nvSpPr>
          <p:cNvPr id="23" name="Rectangle 22"/>
          <p:cNvSpPr/>
          <p:nvPr/>
        </p:nvSpPr>
        <p:spPr>
          <a:xfrm>
            <a:off x="6777355" y="2411617"/>
            <a:ext cx="2484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http://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www.sciserver.org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8042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44"/>
            <a:ext cx="6482751" cy="857250"/>
          </a:xfrm>
        </p:spPr>
        <p:txBody>
          <a:bodyPr/>
          <a:lstStyle/>
          <a:p>
            <a:r>
              <a:rPr lang="en-US" dirty="0"/>
              <a:t>Your career…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733799"/>
          </a:xfrm>
        </p:spPr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b="1" dirty="0"/>
              <a:t>fundamentals</a:t>
            </a:r>
            <a:r>
              <a:rPr lang="en-US" sz="1800" dirty="0"/>
              <a:t> of this class are (and will remain) central to participating in this new and more data-centric world</a:t>
            </a:r>
          </a:p>
          <a:p>
            <a:pPr lvl="1"/>
            <a:r>
              <a:rPr lang="en-US" sz="1800" dirty="0"/>
              <a:t>Many of the details and technologies will change in the coming years</a:t>
            </a:r>
          </a:p>
          <a:p>
            <a:pPr lvl="2"/>
            <a:r>
              <a:rPr lang="en-US" sz="1400" dirty="0"/>
              <a:t>Be prepared to generalize from what you learn here</a:t>
            </a:r>
          </a:p>
          <a:p>
            <a:pPr lvl="2"/>
            <a:r>
              <a:rPr lang="en-US" sz="1400" dirty="0"/>
              <a:t>Keep learning new things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61975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Reason #1: Utility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class is very, very useful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processing backs essentially every app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Databases of one form or another back most apps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principles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taught in this class back nearly everything in computing</a:t>
            </a:r>
          </a:p>
          <a:p>
            <a:r>
              <a:rPr lang="en-US" dirty="0"/>
              <a:t>This material will empower you.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48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Reason #2: Centrality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at the center of modern society</a:t>
            </a:r>
          </a:p>
          <a:p>
            <a:r>
              <a:rPr lang="en-US" dirty="0"/>
              <a:t>Data is unique in its nature and significance</a:t>
            </a:r>
          </a:p>
          <a:p>
            <a:pPr lvl="1"/>
            <a:r>
              <a:rPr lang="en-US" i="1" dirty="0"/>
              <a:t>Particular </a:t>
            </a:r>
            <a:r>
              <a:rPr lang="en-US" dirty="0"/>
              <a:t>and </a:t>
            </a:r>
            <a:r>
              <a:rPr lang="en-US" i="1" dirty="0"/>
              <a:t>voluminous</a:t>
            </a:r>
          </a:p>
          <a:p>
            <a:pPr lvl="1"/>
            <a:r>
              <a:rPr lang="en-US" dirty="0"/>
              <a:t>Often asymmetric</a:t>
            </a:r>
          </a:p>
          <a:p>
            <a:pPr lvl="2"/>
            <a:r>
              <a:rPr lang="en-US" dirty="0"/>
              <a:t>low value in isolation, high value when aggregated</a:t>
            </a:r>
          </a:p>
          <a:p>
            <a:pPr lvl="1"/>
            <a:r>
              <a:rPr lang="en-US" dirty="0"/>
              <a:t>Difficult to protect</a:t>
            </a:r>
          </a:p>
        </p:txBody>
      </p:sp>
    </p:spTree>
    <p:extLst>
      <p:ext uri="{BB962C8B-B14F-4D97-AF65-F5344CB8AC3E}">
        <p14:creationId xmlns:p14="http://schemas.microsoft.com/office/powerpoint/2010/main" val="1083309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center of major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Privacy</a:t>
            </a:r>
          </a:p>
          <a:p>
            <a:r>
              <a:rPr lang="en-US" dirty="0"/>
              <a:t>National Security</a:t>
            </a:r>
          </a:p>
          <a:p>
            <a:r>
              <a:rPr lang="en-US" dirty="0"/>
              <a:t>Online Misinformation (including Fake News)</a:t>
            </a:r>
          </a:p>
        </p:txBody>
      </p:sp>
    </p:spTree>
    <p:extLst>
      <p:ext uri="{BB962C8B-B14F-4D97-AF65-F5344CB8AC3E}">
        <p14:creationId xmlns:p14="http://schemas.microsoft.com/office/powerpoint/2010/main" val="197743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1178"/>
            <a:ext cx="4387850" cy="1983903"/>
            <a:chOff x="0" y="-81178"/>
            <a:chExt cx="4387850" cy="19839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81178"/>
              <a:ext cx="4387850" cy="1983903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1676400" y="895350"/>
              <a:ext cx="914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219200" y="1899929"/>
            <a:ext cx="4267200" cy="1991403"/>
            <a:chOff x="1219200" y="1899929"/>
            <a:chExt cx="4267200" cy="19914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17195"/>
            <a:stretch/>
          </p:blipFill>
          <p:spPr>
            <a:xfrm>
              <a:off x="1219200" y="1899929"/>
              <a:ext cx="4267200" cy="1991403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1791730" y="2876550"/>
              <a:ext cx="228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743200" y="3874186"/>
            <a:ext cx="3760144" cy="1269314"/>
            <a:chOff x="2743200" y="3874186"/>
            <a:chExt cx="3760144" cy="12693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3200" y="3874186"/>
              <a:ext cx="3760144" cy="1269314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4876800" y="4400550"/>
              <a:ext cx="762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144162" y="971550"/>
            <a:ext cx="3866238" cy="1673788"/>
            <a:chOff x="3144162" y="971550"/>
            <a:chExt cx="3866238" cy="167378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5"/>
            <a:srcRect t="22073"/>
            <a:stretch/>
          </p:blipFill>
          <p:spPr>
            <a:xfrm>
              <a:off x="3144162" y="971550"/>
              <a:ext cx="3866238" cy="1673788"/>
            </a:xfrm>
            <a:prstGeom prst="rect">
              <a:avLst/>
            </a:prstGeom>
          </p:spPr>
        </p:pic>
        <p:cxnSp>
          <p:nvCxnSpPr>
            <p:cNvPr id="21" name="Straight Connector 20"/>
            <p:cNvCxnSpPr/>
            <p:nvPr/>
          </p:nvCxnSpPr>
          <p:spPr>
            <a:xfrm>
              <a:off x="3229232" y="1492593"/>
              <a:ext cx="549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10170" y="3597129"/>
            <a:ext cx="3856468" cy="1290269"/>
            <a:chOff x="210170" y="3597129"/>
            <a:chExt cx="3856468" cy="1290269"/>
          </a:xfrm>
        </p:grpSpPr>
        <p:pic>
          <p:nvPicPr>
            <p:cNvPr id="1026" name="Picture 2" descr="http://epicecommercetools.com/wp-content/uploads/2016/05/Screenshot-423-1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520"/>
            <a:stretch/>
          </p:blipFill>
          <p:spPr bwMode="auto">
            <a:xfrm>
              <a:off x="210170" y="3597129"/>
              <a:ext cx="3856468" cy="1290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Connector 22"/>
            <p:cNvCxnSpPr/>
            <p:nvPr/>
          </p:nvCxnSpPr>
          <p:spPr>
            <a:xfrm>
              <a:off x="1775254" y="4635328"/>
              <a:ext cx="6837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6858000" y="1492593"/>
            <a:ext cx="4403669" cy="1925127"/>
            <a:chOff x="6858000" y="1492593"/>
            <a:chExt cx="4403669" cy="1925127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8000" y="1492593"/>
              <a:ext cx="4403669" cy="1925127"/>
            </a:xfrm>
            <a:prstGeom prst="rect">
              <a:avLst/>
            </a:prstGeom>
          </p:spPr>
        </p:pic>
        <p:cxnSp>
          <p:nvCxnSpPr>
            <p:cNvPr id="30" name="Straight Connector 29"/>
            <p:cNvCxnSpPr/>
            <p:nvPr/>
          </p:nvCxnSpPr>
          <p:spPr>
            <a:xfrm>
              <a:off x="7253416" y="2946571"/>
              <a:ext cx="531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26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" y="0"/>
            <a:ext cx="2656703" cy="10841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991" y="-10891"/>
            <a:ext cx="4310009" cy="1311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46584"/>
            <a:ext cx="4102100" cy="35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1400524"/>
            <a:ext cx="7416800" cy="35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754464"/>
            <a:ext cx="52959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t="-1" b="19896"/>
          <a:stretch/>
        </p:blipFill>
        <p:spPr>
          <a:xfrm>
            <a:off x="762000" y="2095704"/>
            <a:ext cx="4241800" cy="3153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838" y="2409414"/>
            <a:ext cx="47117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8648" y="2750654"/>
            <a:ext cx="7391400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400" y="3434794"/>
            <a:ext cx="5803900" cy="355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0" y="3788734"/>
            <a:ext cx="6438900" cy="381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42913" y="4129974"/>
            <a:ext cx="4851400" cy="342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444154"/>
            <a:ext cx="4610100" cy="368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2800" y="4761268"/>
            <a:ext cx="4521200" cy="381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87" y="2496923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8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Security Data: 2010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704"/>
            <a:ext cx="6574792" cy="1753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82716E-6 L 1.38889E-6 -0.951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5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Why </a:t>
            </a:r>
            <a:r>
              <a:rPr lang="en-US" dirty="0"/>
              <a:t>take this class?</a:t>
            </a:r>
          </a:p>
          <a:p>
            <a:r>
              <a:rPr lang="en-US" b="1" dirty="0"/>
              <a:t>What</a:t>
            </a:r>
            <a:r>
              <a:rPr lang="en-US" dirty="0"/>
              <a:t> is this class all about?</a:t>
            </a:r>
          </a:p>
          <a:p>
            <a:r>
              <a:rPr lang="en-US" b="1" dirty="0"/>
              <a:t>Who</a:t>
            </a:r>
            <a:r>
              <a:rPr lang="en-US" dirty="0"/>
              <a:t> is running this?</a:t>
            </a:r>
          </a:p>
          <a:p>
            <a:r>
              <a:rPr lang="en-US" b="1" dirty="0"/>
              <a:t>How</a:t>
            </a:r>
            <a:r>
              <a:rPr lang="en-US" dirty="0"/>
              <a:t> will this class work?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7041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41222" y="3529914"/>
            <a:ext cx="6041380" cy="1606378"/>
            <a:chOff x="867033" y="3708572"/>
            <a:chExt cx="5158410" cy="13716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7033" y="3708572"/>
              <a:ext cx="5158410" cy="13716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379451" y="4019550"/>
              <a:ext cx="1266690" cy="132320"/>
            </a:xfrm>
            <a:prstGeom prst="rect">
              <a:avLst/>
            </a:prstGeom>
            <a:solidFill>
              <a:srgbClr val="FFFF00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65981" y="4184307"/>
              <a:ext cx="1410851" cy="103488"/>
            </a:xfrm>
            <a:prstGeom prst="rect">
              <a:avLst/>
            </a:prstGeom>
            <a:solidFill>
              <a:srgbClr val="FFFF00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011" y="962283"/>
            <a:ext cx="7653802" cy="2590800"/>
            <a:chOff x="1752599" y="1013460"/>
            <a:chExt cx="5630047" cy="19057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b="97319"/>
            <a:stretch/>
          </p:blipFill>
          <p:spPr>
            <a:xfrm>
              <a:off x="1752599" y="1013460"/>
              <a:ext cx="5630047" cy="13792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19422" b="70741"/>
            <a:stretch/>
          </p:blipFill>
          <p:spPr>
            <a:xfrm>
              <a:off x="1752599" y="1151382"/>
              <a:ext cx="5630047" cy="50596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78148"/>
            <a:stretch/>
          </p:blipFill>
          <p:spPr>
            <a:xfrm>
              <a:off x="1752599" y="1795272"/>
              <a:ext cx="5630047" cy="1123950"/>
            </a:xfrm>
            <a:prstGeom prst="rect">
              <a:avLst/>
            </a:prstGeom>
          </p:spPr>
        </p:pic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Security Data: 2018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447800" y="3553083"/>
            <a:ext cx="4876800" cy="0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776927" y="2405716"/>
            <a:ext cx="570857" cy="152134"/>
          </a:xfrm>
          <a:prstGeom prst="rect">
            <a:avLst/>
          </a:prstGeom>
          <a:solidFill>
            <a:srgbClr val="FFFF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72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Integrity: Not all Data is Correct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304800" y="1085849"/>
            <a:ext cx="4396596" cy="3562605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800" i="1" dirty="0"/>
              <a:t>“Any user can change any entry, and if enough users agree with them,</a:t>
            </a:r>
            <a:r>
              <a:rPr lang="en-US" sz="1800" b="1" i="1" dirty="0"/>
              <a:t> it becomes true.</a:t>
            </a:r>
            <a:r>
              <a:rPr lang="ja-JP" altLang="en-US" sz="1800" i="1" dirty="0"/>
              <a:t>”</a:t>
            </a:r>
            <a:br>
              <a:rPr lang="en-US" altLang="ja-JP" sz="1800" i="1" dirty="0"/>
            </a:br>
            <a:r>
              <a:rPr lang="en-US" altLang="ja-JP" sz="1800" i="1" dirty="0"/>
              <a:t>     </a:t>
            </a:r>
            <a:r>
              <a:rPr lang="en-US" altLang="ja-JP" sz="1800" dirty="0"/>
              <a:t>– Colbert Report 7/31/2007</a:t>
            </a:r>
          </a:p>
          <a:p>
            <a:pPr marL="0" indent="0">
              <a:spcAft>
                <a:spcPts val="3600"/>
              </a:spcAft>
              <a:buNone/>
            </a:pPr>
            <a:r>
              <a:rPr lang="en-US" altLang="ja-JP" sz="1800" dirty="0"/>
              <a:t>Asked viewer to update the page on Elephants to reflect a tripling population, forcing Wikipedia to lock the page.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en-US" altLang="ja-JP" sz="1800" i="1" kern="0" dirty="0">
                <a:solidFill>
                  <a:srgbClr val="484848"/>
                </a:solidFill>
                <a:latin typeface="Helvetica Neue"/>
                <a:ea typeface="Helvetica Neue Light" charset="0"/>
                <a:cs typeface="Helvetica Neue Light" charset="0"/>
              </a:rPr>
              <a:t>Yet a 2005 Nature</a:t>
            </a:r>
            <a:r>
              <a:rPr lang="en-US" altLang="ja-JP" sz="1800" kern="0" dirty="0">
                <a:solidFill>
                  <a:srgbClr val="484848"/>
                </a:solidFill>
                <a:latin typeface="Helvetica Neue"/>
                <a:ea typeface="Helvetica Neue Light" charset="0"/>
                <a:cs typeface="Helvetica Neue Light" charset="0"/>
              </a:rPr>
              <a:t> study found </a:t>
            </a:r>
            <a:r>
              <a:rPr lang="en-US" altLang="ja-JP" sz="1800" b="1" kern="0" dirty="0">
                <a:solidFill>
                  <a:srgbClr val="484848"/>
                </a:solidFill>
                <a:latin typeface="Helvetica Neue"/>
                <a:ea typeface="Helvetica Neue Light" charset="0"/>
                <a:cs typeface="Helvetica Neue Light" charset="0"/>
              </a:rPr>
              <a:t>Wikipedia science</a:t>
            </a:r>
            <a:r>
              <a:rPr lang="en-US" altLang="ja-JP" sz="1800" kern="0" dirty="0">
                <a:solidFill>
                  <a:srgbClr val="484848"/>
                </a:solidFill>
                <a:latin typeface="Helvetica Neue"/>
                <a:ea typeface="Helvetica Neue Light" charset="0"/>
                <a:cs typeface="Helvetica Neue Light" charset="0"/>
              </a:rPr>
              <a:t> articles to be </a:t>
            </a:r>
            <a:r>
              <a:rPr lang="en-US" altLang="ja-JP" sz="1800" b="1" i="1" kern="0" dirty="0">
                <a:solidFill>
                  <a:srgbClr val="484848"/>
                </a:solidFill>
                <a:latin typeface="Helvetica Neue"/>
                <a:ea typeface="Helvetica Neue Light" charset="0"/>
                <a:cs typeface="Helvetica Neue Light" charset="0"/>
              </a:rPr>
              <a:t>similar in accuracy </a:t>
            </a:r>
            <a:r>
              <a:rPr lang="en-US" altLang="ja-JP" sz="1800" kern="0" dirty="0">
                <a:solidFill>
                  <a:srgbClr val="484848"/>
                </a:solidFill>
                <a:latin typeface="Helvetica Neue"/>
                <a:ea typeface="Helvetica Neue Light" charset="0"/>
                <a:cs typeface="Helvetica Neue Light" charset="0"/>
              </a:rPr>
              <a:t>to </a:t>
            </a:r>
            <a:r>
              <a:rPr lang="en-US" altLang="ja-JP" sz="1800" b="1" i="1" kern="0" dirty="0">
                <a:solidFill>
                  <a:srgbClr val="484848"/>
                </a:solidFill>
                <a:latin typeface="Helvetica Neue"/>
                <a:ea typeface="Helvetica Neue Light" charset="0"/>
                <a:cs typeface="Helvetica Neue Light" charset="0"/>
              </a:rPr>
              <a:t>Encyclopedia Britannica.</a:t>
            </a:r>
            <a:r>
              <a:rPr lang="en-US" altLang="ja-JP" sz="1800" i="1" kern="0" dirty="0">
                <a:solidFill>
                  <a:srgbClr val="484848"/>
                </a:solidFill>
                <a:latin typeface="Helvetica Neue"/>
                <a:ea typeface="Helvetica Neue Light" charset="0"/>
                <a:cs typeface="Helvetica Neue Light" charset="0"/>
              </a:rPr>
              <a:t> </a:t>
            </a:r>
          </a:p>
          <a:p>
            <a:pPr marL="0" indent="0">
              <a:spcAft>
                <a:spcPts val="1200"/>
              </a:spcAft>
              <a:buNone/>
            </a:pPr>
            <a:endParaRPr lang="en-US" altLang="ja-JP" sz="1800" dirty="0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5105400" y="1048264"/>
            <a:ext cx="3155833" cy="2366423"/>
            <a:chOff x="0" y="0"/>
            <a:chExt cx="3576" cy="2848"/>
          </a:xfrm>
        </p:grpSpPr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0" y="0"/>
              <a:ext cx="3576" cy="2848"/>
              <a:chOff x="0" y="0"/>
              <a:chExt cx="3576" cy="2848"/>
            </a:xfrm>
          </p:grpSpPr>
          <p:pic>
            <p:nvPicPr>
              <p:cNvPr id="8" name="Picture 3">
                <a:hlinkClick r:id="rId2"/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" y="96"/>
                <a:ext cx="3320" cy="2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4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576" cy="28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Rectangle 6"/>
            <p:cNvSpPr>
              <a:spLocks/>
            </p:cNvSpPr>
            <p:nvPr/>
          </p:nvSpPr>
          <p:spPr bwMode="auto">
            <a:xfrm>
              <a:off x="267" y="2563"/>
              <a:ext cx="3241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900" dirty="0">
                  <a:latin typeface="Helvetica Neue"/>
                  <a:ea typeface="ＭＳ Ｐゴシック" charset="0"/>
                  <a:cs typeface="Bradley Hand ITC TT-Bold" charset="0"/>
                </a:rPr>
                <a:t>COMEDY CENTRAL VIDEO ARCHIVE VIA WIKIPEDIA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304800" y="4648455"/>
            <a:ext cx="34996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 Neue"/>
              </a:rPr>
              <a:t>https://</a:t>
            </a:r>
            <a:r>
              <a:rPr lang="en-US" sz="1100" dirty="0" err="1">
                <a:latin typeface="Helvetica Neue"/>
              </a:rPr>
              <a:t>en.wikipedia.org</a:t>
            </a:r>
            <a:r>
              <a:rPr lang="en-US" sz="1100" dirty="0">
                <a:latin typeface="Helvetica Neue"/>
              </a:rPr>
              <a:t>/wiki/</a:t>
            </a:r>
            <a:r>
              <a:rPr lang="en-US" sz="1100" dirty="0" err="1">
                <a:latin typeface="Helvetica Neue"/>
              </a:rPr>
              <a:t>Reliability_of_Wikipedia</a:t>
            </a:r>
            <a:endParaRPr lang="en-US" sz="1100" dirty="0">
              <a:latin typeface="Helvetica Neue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467" y="4861167"/>
            <a:ext cx="533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 Neue"/>
              </a:rPr>
              <a:t>http://</a:t>
            </a:r>
            <a:r>
              <a:rPr lang="en-US" sz="1100" dirty="0" err="1">
                <a:latin typeface="Helvetica Neue"/>
              </a:rPr>
              <a:t>www.nature.com</a:t>
            </a:r>
            <a:r>
              <a:rPr lang="en-US" sz="1100" dirty="0">
                <a:latin typeface="Helvetica Neue"/>
              </a:rPr>
              <a:t>/nature/journal/v438/n7070/full/438900a.html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05400" y="3281742"/>
            <a:ext cx="2971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http://</a:t>
            </a:r>
            <a:r>
              <a:rPr lang="en-US" sz="1100" dirty="0" err="1">
                <a:latin typeface="Helvetica Neue" charset="0"/>
                <a:ea typeface="Helvetica Neue" charset="0"/>
                <a:cs typeface="Helvetica Neue" charset="0"/>
              </a:rPr>
              <a:t>www.cc.com</a:t>
            </a:r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/video-clips/z1aahs/the-</a:t>
            </a:r>
            <a:r>
              <a:rPr lang="en-US" sz="1100" dirty="0" err="1">
                <a:latin typeface="Helvetica Neue" charset="0"/>
                <a:ea typeface="Helvetica Neue" charset="0"/>
                <a:cs typeface="Helvetica Neue" charset="0"/>
              </a:rPr>
              <a:t>colbert</a:t>
            </a:r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-report-the-word---</a:t>
            </a:r>
            <a:r>
              <a:rPr lang="en-US" sz="1100" dirty="0" err="1">
                <a:latin typeface="Helvetica Neue" charset="0"/>
                <a:ea typeface="Helvetica Neue" charset="0"/>
                <a:cs typeface="Helvetica Neue" charset="0"/>
              </a:rPr>
              <a:t>wikiality</a:t>
            </a:r>
            <a:endParaRPr lang="en-US" sz="11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61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Integrity: Not all Data is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DF85F-C0E2-4F01-90BE-1B84E5C90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78408"/>
            <a:ext cx="4917820" cy="40222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75B88-FDE4-446D-B841-A2D26D380D8A}"/>
              </a:ext>
            </a:extLst>
          </p:cNvPr>
          <p:cNvSpPr txBox="1"/>
          <p:nvPr/>
        </p:nvSpPr>
        <p:spPr>
          <a:xfrm>
            <a:off x="5867400" y="409575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(From the </a:t>
            </a:r>
            <a:r>
              <a:rPr lang="en-US" dirty="0">
                <a:hlinkClick r:id="rId3"/>
              </a:rPr>
              <a:t>Guardian, Dec 2016</a:t>
            </a:r>
            <a:r>
              <a:rPr lang="en-US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47D389-5229-4D27-86AD-B1EFAAEA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1504950"/>
            <a:ext cx="3042725" cy="125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2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Syllogism of Quotes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46888" y="1352550"/>
            <a:ext cx="8668512" cy="3090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“</a:t>
            </a:r>
            <a:r>
              <a:rPr lang="en-US" sz="2400" b="1" i="1" dirty="0"/>
              <a:t>information</a:t>
            </a:r>
            <a:r>
              <a:rPr lang="en-US" sz="2400" i="1" dirty="0"/>
              <a:t> is </a:t>
            </a:r>
            <a:r>
              <a:rPr lang="en-US" sz="2400" b="1" i="1" dirty="0"/>
              <a:t>knowledge</a:t>
            </a:r>
            <a:r>
              <a:rPr lang="en-US" sz="2400" i="1" dirty="0"/>
              <a:t>”</a:t>
            </a:r>
          </a:p>
          <a:p>
            <a:pPr marL="0" indent="0">
              <a:buNone/>
            </a:pPr>
            <a:r>
              <a:rPr lang="en-US" sz="2400" i="1" dirty="0"/>
              <a:t>		</a:t>
            </a:r>
            <a:r>
              <a:rPr lang="en-US" sz="2000" dirty="0"/>
              <a:t>— Albert Einstein</a:t>
            </a:r>
          </a:p>
          <a:p>
            <a:pPr marL="0" indent="0">
              <a:buNone/>
            </a:pPr>
            <a:r>
              <a:rPr lang="en-US" sz="2400" i="1" dirty="0"/>
              <a:t>“</a:t>
            </a:r>
            <a:r>
              <a:rPr lang="en-US" sz="2400" b="1" i="1" dirty="0"/>
              <a:t>knowledge</a:t>
            </a:r>
            <a:r>
              <a:rPr lang="en-US" sz="2400" i="1" dirty="0"/>
              <a:t> is </a:t>
            </a:r>
            <a:r>
              <a:rPr lang="en-US" sz="2400" b="1" i="1" dirty="0"/>
              <a:t>power</a:t>
            </a:r>
            <a:r>
              <a:rPr lang="en-US" sz="2400" i="1" dirty="0"/>
              <a:t>”</a:t>
            </a:r>
          </a:p>
          <a:p>
            <a:pPr marL="0" indent="0">
              <a:buNone/>
            </a:pPr>
            <a:r>
              <a:rPr lang="en-US" sz="2400" i="1" dirty="0"/>
              <a:t>		</a:t>
            </a:r>
            <a:r>
              <a:rPr lang="en-US" sz="2000" dirty="0"/>
              <a:t>— Sir Francis Bacon</a:t>
            </a:r>
          </a:p>
          <a:p>
            <a:pPr marL="0" indent="0">
              <a:buNone/>
            </a:pPr>
            <a:r>
              <a:rPr lang="en-US" sz="2400" i="1" dirty="0"/>
              <a:t>“with great </a:t>
            </a:r>
            <a:r>
              <a:rPr lang="en-US" sz="2400" b="1" i="1" dirty="0"/>
              <a:t>power</a:t>
            </a:r>
            <a:r>
              <a:rPr lang="en-US" sz="2400" i="1" dirty="0"/>
              <a:t> comes great </a:t>
            </a:r>
            <a:r>
              <a:rPr lang="en-US" sz="2400" b="1" i="1" dirty="0"/>
              <a:t>responsibility</a:t>
            </a:r>
            <a:r>
              <a:rPr lang="en-US" sz="2400" i="1" dirty="0"/>
              <a:t>”</a:t>
            </a:r>
          </a:p>
          <a:p>
            <a:pPr marL="0" indent="0">
              <a:buNone/>
            </a:pPr>
            <a:r>
              <a:rPr lang="en-US" sz="2400" i="1" dirty="0"/>
              <a:t>		</a:t>
            </a:r>
            <a:r>
              <a:rPr lang="en-US" sz="2000" dirty="0"/>
              <a:t>— Uncle Ben (Spiderman)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21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0"/>
            <a:ext cx="5181600" cy="2031486"/>
            <a:chOff x="457200" y="0"/>
            <a:chExt cx="7251700" cy="284308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0"/>
              <a:ext cx="6045200" cy="21463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2068384"/>
              <a:ext cx="7099300" cy="774700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566095" y="1885950"/>
            <a:ext cx="6749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 charset="0"/>
              </a:rPr>
              <a:t>“I could go on and on about all of the amazing work that is happening around the </a:t>
            </a:r>
            <a:r>
              <a:rPr lang="en-US" dirty="0">
                <a:latin typeface="medium-content-serif-font" charset="0"/>
                <a:hlinkClick r:id="rId4"/>
              </a:rPr>
              <a:t>world using data to make lives better everyday</a:t>
            </a:r>
            <a:r>
              <a:rPr lang="en-US" dirty="0">
                <a:latin typeface="medium-content-serif-font" charset="0"/>
              </a:rPr>
              <a:t>, but we also have to address where data is causing more harm than good.”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6094" y="2810825"/>
            <a:ext cx="5529905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medium-content-serif-font" charset="0"/>
              </a:rPr>
              <a:t>“Data is such an incredible lever arm for change, we need to make sure that the change that is coming, is the one we </a:t>
            </a:r>
            <a:r>
              <a:rPr lang="en-US" b="1" dirty="0">
                <a:latin typeface="medium-content-serif-font" charset="0"/>
              </a:rPr>
              <a:t>all</a:t>
            </a:r>
            <a:r>
              <a:rPr lang="en-US" dirty="0">
                <a:latin typeface="medium-content-serif-font" charset="0"/>
              </a:rPr>
              <a:t> want to see.</a:t>
            </a:r>
          </a:p>
          <a:p>
            <a:r>
              <a:rPr lang="en-US" dirty="0">
                <a:latin typeface="medium-content-serif-font" charset="0"/>
              </a:rPr>
              <a:t>So how do we do it? First, there is no single voice that determines these choices. This </a:t>
            </a:r>
            <a:r>
              <a:rPr lang="en-US" b="1" dirty="0">
                <a:latin typeface="medium-content-serif-font" charset="0"/>
              </a:rPr>
              <a:t>MUST</a:t>
            </a:r>
            <a:r>
              <a:rPr lang="en-US" dirty="0">
                <a:latin typeface="medium-content-serif-font" charset="0"/>
              </a:rPr>
              <a:t> be community effort.”</a:t>
            </a:r>
            <a:endParaRPr lang="en-US" b="0" i="0" dirty="0">
              <a:effectLst/>
              <a:latin typeface="medium-content-serif-fon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4332" y="4717799"/>
            <a:ext cx="59109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https://</a:t>
            </a:r>
            <a:r>
              <a:rPr lang="en-US" sz="1100" dirty="0" err="1">
                <a:latin typeface="Helvetica Neue" charset="0"/>
                <a:ea typeface="Helvetica Neue" charset="0"/>
                <a:cs typeface="Helvetica Neue" charset="0"/>
              </a:rPr>
              <a:t>medium.com</a:t>
            </a:r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/@</a:t>
            </a:r>
            <a:r>
              <a:rPr lang="en-US" sz="1100" dirty="0" err="1">
                <a:latin typeface="Helvetica Neue" charset="0"/>
                <a:ea typeface="Helvetica Neue" charset="0"/>
                <a:cs typeface="Helvetica Neue" charset="0"/>
              </a:rPr>
              <a:t>dpatil</a:t>
            </a:r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/a-code-of-ethics-for-data-science-cda27d1fac1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4332" y="492150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https://</a:t>
            </a:r>
            <a:r>
              <a:rPr lang="en-US" sz="1100" dirty="0" err="1">
                <a:latin typeface="Helvetica Neue" charset="0"/>
                <a:ea typeface="Helvetica Neue" charset="0"/>
                <a:cs typeface="Helvetica Neue" charset="0"/>
              </a:rPr>
              <a:t>www.oreilly.com</a:t>
            </a:r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/ideas/doing-good-data-science</a:t>
            </a:r>
          </a:p>
        </p:txBody>
      </p:sp>
    </p:spTree>
    <p:extLst>
      <p:ext uri="{BB962C8B-B14F-4D97-AF65-F5344CB8AC3E}">
        <p14:creationId xmlns:p14="http://schemas.microsoft.com/office/powerpoint/2010/main" val="1756367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Berkeley’s New Data Science Major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37" y="1200150"/>
            <a:ext cx="4347787" cy="3790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1885" t="56281" r="2132" b="13771"/>
          <a:stretch/>
        </p:blipFill>
        <p:spPr>
          <a:xfrm>
            <a:off x="1585784" y="3321393"/>
            <a:ext cx="2905908" cy="1149951"/>
          </a:xfrm>
          <a:prstGeom prst="rect">
            <a:avLst/>
          </a:prstGeom>
          <a:ln>
            <a:noFill/>
          </a:ln>
        </p:spPr>
      </p:pic>
      <p:sp>
        <p:nvSpPr>
          <p:cNvPr id="6" name="Freeform 5"/>
          <p:cNvSpPr/>
          <p:nvPr/>
        </p:nvSpPr>
        <p:spPr>
          <a:xfrm>
            <a:off x="7848600" y="1123950"/>
            <a:ext cx="834081" cy="915450"/>
          </a:xfrm>
          <a:custGeom>
            <a:avLst/>
            <a:gdLst>
              <a:gd name="connsiteX0" fmla="*/ 86497 w 803514"/>
              <a:gd name="connsiteY0" fmla="*/ 234778 h 915450"/>
              <a:gd name="connsiteX1" fmla="*/ 37070 w 803514"/>
              <a:gd name="connsiteY1" fmla="*/ 284205 h 915450"/>
              <a:gd name="connsiteX2" fmla="*/ 24713 w 803514"/>
              <a:gd name="connsiteY2" fmla="*/ 321275 h 915450"/>
              <a:gd name="connsiteX3" fmla="*/ 0 w 803514"/>
              <a:gd name="connsiteY3" fmla="*/ 432486 h 915450"/>
              <a:gd name="connsiteX4" fmla="*/ 24713 w 803514"/>
              <a:gd name="connsiteY4" fmla="*/ 704335 h 915450"/>
              <a:gd name="connsiteX5" fmla="*/ 111211 w 803514"/>
              <a:gd name="connsiteY5" fmla="*/ 803189 h 915450"/>
              <a:gd name="connsiteX6" fmla="*/ 160638 w 803514"/>
              <a:gd name="connsiteY6" fmla="*/ 827902 h 915450"/>
              <a:gd name="connsiteX7" fmla="*/ 197708 w 803514"/>
              <a:gd name="connsiteY7" fmla="*/ 852616 h 915450"/>
              <a:gd name="connsiteX8" fmla="*/ 333632 w 803514"/>
              <a:gd name="connsiteY8" fmla="*/ 889686 h 915450"/>
              <a:gd name="connsiteX9" fmla="*/ 407773 w 803514"/>
              <a:gd name="connsiteY9" fmla="*/ 902043 h 915450"/>
              <a:gd name="connsiteX10" fmla="*/ 444843 w 803514"/>
              <a:gd name="connsiteY10" fmla="*/ 914400 h 915450"/>
              <a:gd name="connsiteX11" fmla="*/ 704335 w 803514"/>
              <a:gd name="connsiteY11" fmla="*/ 889686 h 915450"/>
              <a:gd name="connsiteX12" fmla="*/ 766119 w 803514"/>
              <a:gd name="connsiteY12" fmla="*/ 803189 h 915450"/>
              <a:gd name="connsiteX13" fmla="*/ 790832 w 803514"/>
              <a:gd name="connsiteY13" fmla="*/ 729048 h 915450"/>
              <a:gd name="connsiteX14" fmla="*/ 766119 w 803514"/>
              <a:gd name="connsiteY14" fmla="*/ 370702 h 915450"/>
              <a:gd name="connsiteX15" fmla="*/ 753762 w 803514"/>
              <a:gd name="connsiteY15" fmla="*/ 321275 h 915450"/>
              <a:gd name="connsiteX16" fmla="*/ 704335 w 803514"/>
              <a:gd name="connsiteY16" fmla="*/ 247135 h 915450"/>
              <a:gd name="connsiteX17" fmla="*/ 642551 w 803514"/>
              <a:gd name="connsiteY17" fmla="*/ 160637 h 915450"/>
              <a:gd name="connsiteX18" fmla="*/ 556054 w 803514"/>
              <a:gd name="connsiteY18" fmla="*/ 74140 h 915450"/>
              <a:gd name="connsiteX19" fmla="*/ 506627 w 803514"/>
              <a:gd name="connsiteY19" fmla="*/ 24713 h 915450"/>
              <a:gd name="connsiteX20" fmla="*/ 420130 w 803514"/>
              <a:gd name="connsiteY20" fmla="*/ 0 h 915450"/>
              <a:gd name="connsiteX21" fmla="*/ 296562 w 803514"/>
              <a:gd name="connsiteY21" fmla="*/ 12356 h 915450"/>
              <a:gd name="connsiteX22" fmla="*/ 197708 w 803514"/>
              <a:gd name="connsiteY22" fmla="*/ 37070 h 915450"/>
              <a:gd name="connsiteX23" fmla="*/ 148281 w 803514"/>
              <a:gd name="connsiteY23" fmla="*/ 98854 h 915450"/>
              <a:gd name="connsiteX24" fmla="*/ 123567 w 803514"/>
              <a:gd name="connsiteY24" fmla="*/ 160637 h 915450"/>
              <a:gd name="connsiteX25" fmla="*/ 111211 w 803514"/>
              <a:gd name="connsiteY25" fmla="*/ 197708 h 915450"/>
              <a:gd name="connsiteX26" fmla="*/ 111211 w 803514"/>
              <a:gd name="connsiteY26" fmla="*/ 370702 h 91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03514" h="915450">
                <a:moveTo>
                  <a:pt x="86497" y="234778"/>
                </a:moveTo>
                <a:cubicBezTo>
                  <a:pt x="70021" y="251254"/>
                  <a:pt x="50613" y="265245"/>
                  <a:pt x="37070" y="284205"/>
                </a:cubicBezTo>
                <a:cubicBezTo>
                  <a:pt x="29499" y="294804"/>
                  <a:pt x="27538" y="308560"/>
                  <a:pt x="24713" y="321275"/>
                </a:cubicBezTo>
                <a:cubicBezTo>
                  <a:pt x="-4283" y="451758"/>
                  <a:pt x="27817" y="349036"/>
                  <a:pt x="0" y="432486"/>
                </a:cubicBezTo>
                <a:cubicBezTo>
                  <a:pt x="8238" y="523102"/>
                  <a:pt x="5648" y="615365"/>
                  <a:pt x="24713" y="704335"/>
                </a:cubicBezTo>
                <a:cubicBezTo>
                  <a:pt x="34914" y="751941"/>
                  <a:pt x="73159" y="781445"/>
                  <a:pt x="111211" y="803189"/>
                </a:cubicBezTo>
                <a:cubicBezTo>
                  <a:pt x="127204" y="812328"/>
                  <a:pt x="144645" y="818763"/>
                  <a:pt x="160638" y="827902"/>
                </a:cubicBezTo>
                <a:cubicBezTo>
                  <a:pt x="173532" y="835270"/>
                  <a:pt x="184137" y="846584"/>
                  <a:pt x="197708" y="852616"/>
                </a:cubicBezTo>
                <a:cubicBezTo>
                  <a:pt x="244473" y="873400"/>
                  <a:pt x="284439" y="880742"/>
                  <a:pt x="333632" y="889686"/>
                </a:cubicBezTo>
                <a:cubicBezTo>
                  <a:pt x="358282" y="894168"/>
                  <a:pt x="383059" y="897924"/>
                  <a:pt x="407773" y="902043"/>
                </a:cubicBezTo>
                <a:cubicBezTo>
                  <a:pt x="420130" y="906162"/>
                  <a:pt x="431818" y="914400"/>
                  <a:pt x="444843" y="914400"/>
                </a:cubicBezTo>
                <a:cubicBezTo>
                  <a:pt x="641033" y="914400"/>
                  <a:pt x="603703" y="923231"/>
                  <a:pt x="704335" y="889686"/>
                </a:cubicBezTo>
                <a:cubicBezTo>
                  <a:pt x="709310" y="883052"/>
                  <a:pt x="759550" y="817968"/>
                  <a:pt x="766119" y="803189"/>
                </a:cubicBezTo>
                <a:cubicBezTo>
                  <a:pt x="776699" y="779384"/>
                  <a:pt x="790832" y="729048"/>
                  <a:pt x="790832" y="729048"/>
                </a:cubicBezTo>
                <a:cubicBezTo>
                  <a:pt x="810230" y="535068"/>
                  <a:pt x="811257" y="630247"/>
                  <a:pt x="766119" y="370702"/>
                </a:cubicBezTo>
                <a:cubicBezTo>
                  <a:pt x="763209" y="353970"/>
                  <a:pt x="761357" y="336465"/>
                  <a:pt x="753762" y="321275"/>
                </a:cubicBezTo>
                <a:cubicBezTo>
                  <a:pt x="740479" y="294709"/>
                  <a:pt x="720810" y="271848"/>
                  <a:pt x="704335" y="247135"/>
                </a:cubicBezTo>
                <a:cubicBezTo>
                  <a:pt x="687534" y="221933"/>
                  <a:pt x="661720" y="181722"/>
                  <a:pt x="642551" y="160637"/>
                </a:cubicBezTo>
                <a:cubicBezTo>
                  <a:pt x="615123" y="130466"/>
                  <a:pt x="584886" y="102972"/>
                  <a:pt x="556054" y="74140"/>
                </a:cubicBezTo>
                <a:cubicBezTo>
                  <a:pt x="539578" y="57664"/>
                  <a:pt x="528731" y="32081"/>
                  <a:pt x="506627" y="24713"/>
                </a:cubicBezTo>
                <a:cubicBezTo>
                  <a:pt x="453446" y="6985"/>
                  <a:pt x="482193" y="15515"/>
                  <a:pt x="420130" y="0"/>
                </a:cubicBezTo>
                <a:cubicBezTo>
                  <a:pt x="378941" y="4119"/>
                  <a:pt x="337394" y="5551"/>
                  <a:pt x="296562" y="12356"/>
                </a:cubicBezTo>
                <a:cubicBezTo>
                  <a:pt x="263059" y="17940"/>
                  <a:pt x="197708" y="37070"/>
                  <a:pt x="197708" y="37070"/>
                </a:cubicBezTo>
                <a:cubicBezTo>
                  <a:pt x="181232" y="57665"/>
                  <a:pt x="161850" y="76239"/>
                  <a:pt x="148281" y="98854"/>
                </a:cubicBezTo>
                <a:cubicBezTo>
                  <a:pt x="136869" y="117874"/>
                  <a:pt x="131355" y="139868"/>
                  <a:pt x="123567" y="160637"/>
                </a:cubicBezTo>
                <a:cubicBezTo>
                  <a:pt x="118994" y="172833"/>
                  <a:pt x="111976" y="184705"/>
                  <a:pt x="111211" y="197708"/>
                </a:cubicBezTo>
                <a:cubicBezTo>
                  <a:pt x="107825" y="255273"/>
                  <a:pt x="111211" y="313037"/>
                  <a:pt x="111211" y="3707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1211" y="91405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data.berkeley.edu</a:t>
            </a:r>
            <a:r>
              <a:rPr lang="en-US" sz="1100" dirty="0"/>
              <a:t>/degrees/data-science-</a:t>
            </a:r>
            <a:r>
              <a:rPr lang="en-US" sz="1100" dirty="0" err="1"/>
              <a:t>ba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0547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37691 -0.3487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37" y="-174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Reason #2: Centrality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46888" y="1060704"/>
            <a:ext cx="8668512" cy="39494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is at the center of modern society.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Unprecedented in its nature and significance</a:t>
            </a:r>
          </a:p>
          <a:p>
            <a:pPr lvl="1"/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Particular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voluminous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Often asymmetric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low value in isolation, high value when aggregated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Difficult to protect</a:t>
            </a:r>
          </a:p>
          <a:p>
            <a:r>
              <a:rPr lang="en-US" dirty="0"/>
              <a:t>The infrastructure determines</a:t>
            </a:r>
            <a:br>
              <a:rPr lang="en-US" dirty="0"/>
            </a:br>
            <a:r>
              <a:rPr lang="en-US" dirty="0"/>
              <a:t>what’s possible</a:t>
            </a:r>
          </a:p>
        </p:txBody>
      </p:sp>
    </p:spTree>
    <p:extLst>
      <p:ext uri="{BB962C8B-B14F-4D97-AF65-F5344CB8AC3E}">
        <p14:creationId xmlns:p14="http://schemas.microsoft.com/office/powerpoint/2010/main" val="1080411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#3? The Core of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Data growth will continue to outpace computation</a:t>
            </a:r>
          </a:p>
          <a:p>
            <a:r>
              <a:rPr lang="en-US" dirty="0"/>
              <a:t>Systems for Data at Scale: the core of modern computing</a:t>
            </a:r>
          </a:p>
        </p:txBody>
      </p:sp>
    </p:spTree>
    <p:extLst>
      <p:ext uri="{BB962C8B-B14F-4D97-AF65-F5344CB8AC3E}">
        <p14:creationId xmlns:p14="http://schemas.microsoft.com/office/powerpoint/2010/main" val="1171063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10764" y="1557509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latin typeface="Helvetica Neue"/>
              </a:rPr>
              <a:t>https://</a:t>
            </a:r>
            <a:r>
              <a:rPr lang="en-US" sz="1100" dirty="0" err="1">
                <a:latin typeface="Helvetica Neue"/>
              </a:rPr>
              <a:t>www.domo.com</a:t>
            </a:r>
            <a:r>
              <a:rPr lang="en-US" sz="1100" dirty="0">
                <a:latin typeface="Helvetica Neue"/>
              </a:rPr>
              <a:t>/learn/data-never-sleeps-5</a:t>
            </a:r>
          </a:p>
        </p:txBody>
      </p:sp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F4C1767-3DAD-487F-8D7C-C7723F181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7" b="23333"/>
          <a:stretch/>
        </p:blipFill>
        <p:spPr>
          <a:xfrm>
            <a:off x="8185" y="-14287"/>
            <a:ext cx="5063877" cy="5126268"/>
          </a:xfrm>
          <a:prstGeom prst="rect">
            <a:avLst/>
          </a:prstGeom>
        </p:spPr>
      </p:pic>
      <p:sp>
        <p:nvSpPr>
          <p:cNvPr id="6" name="Title 13">
            <a:extLst>
              <a:ext uri="{FF2B5EF4-FFF2-40B4-BE49-F238E27FC236}">
                <a16:creationId xmlns:a16="http://schemas.microsoft.com/office/drawing/2014/main" id="{5C664E2C-87A7-48B7-ABA5-C724F3D48F2F}"/>
              </a:ext>
            </a:extLst>
          </p:cNvPr>
          <p:cNvSpPr txBox="1">
            <a:spLocks/>
          </p:cNvSpPr>
          <p:nvPr/>
        </p:nvSpPr>
        <p:spPr>
          <a:xfrm>
            <a:off x="5310764" y="1099751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Every Minute!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E7559D-1B6D-44C1-B712-BED0AC72A541}"/>
              </a:ext>
            </a:extLst>
          </p:cNvPr>
          <p:cNvGrpSpPr/>
          <p:nvPr/>
        </p:nvGrpSpPr>
        <p:grpSpPr>
          <a:xfrm>
            <a:off x="8184" y="-14287"/>
            <a:ext cx="5063878" cy="5159706"/>
            <a:chOff x="4080122" y="0"/>
            <a:chExt cx="5063878" cy="5159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C07639E-2F1A-4DBB-A968-53F8E518C92B}"/>
                </a:ext>
              </a:extLst>
            </p:cNvPr>
            <p:cNvSpPr/>
            <p:nvPr/>
          </p:nvSpPr>
          <p:spPr>
            <a:xfrm>
              <a:off x="4080124" y="0"/>
              <a:ext cx="5063876" cy="5126267"/>
            </a:xfrm>
            <a:prstGeom prst="rect">
              <a:avLst/>
            </a:prstGeom>
            <a:solidFill>
              <a:srgbClr val="FFFFF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close up of text on a black background&#10;&#10;Description generated with very high confidence">
              <a:extLst>
                <a:ext uri="{FF2B5EF4-FFF2-40B4-BE49-F238E27FC236}">
                  <a16:creationId xmlns:a16="http://schemas.microsoft.com/office/drawing/2014/main" id="{D29C635F-E43D-4181-8354-307FC86F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123" y="17233"/>
              <a:ext cx="2087104" cy="1944917"/>
            </a:xfrm>
            <a:prstGeom prst="rect">
              <a:avLst/>
            </a:prstGeom>
          </p:spPr>
        </p:pic>
        <p:pic>
          <p:nvPicPr>
            <p:cNvPr id="10" name="Picture 9" descr="Google conducts 3,877,140 searches">
              <a:extLst>
                <a:ext uri="{FF2B5EF4-FFF2-40B4-BE49-F238E27FC236}">
                  <a16:creationId xmlns:a16="http://schemas.microsoft.com/office/drawing/2014/main" id="{ED86625C-7351-46A3-A869-9A7D27F0D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122" y="3067100"/>
              <a:ext cx="1877717" cy="2092606"/>
            </a:xfrm>
            <a:prstGeom prst="rect">
              <a:avLst/>
            </a:prstGeom>
          </p:spPr>
        </p:pic>
        <p:pic>
          <p:nvPicPr>
            <p:cNvPr id="11" name="Picture 10" descr="Twittter users send 473,400 tweets">
              <a:extLst>
                <a:ext uri="{FF2B5EF4-FFF2-40B4-BE49-F238E27FC236}">
                  <a16:creationId xmlns:a16="http://schemas.microsoft.com/office/drawing/2014/main" id="{BAEC569C-773B-417D-8EAD-9EA4682EF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1541" y="1329859"/>
              <a:ext cx="1722459" cy="1176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ea typeface="Helvetica" charset="0"/>
                <a:cs typeface="Helvetica" charset="0"/>
              </a:rPr>
              <a:t>Scale of Scientific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352012"/>
            <a:ext cx="6305550" cy="1435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Helvetica Neue"/>
              </a:rPr>
              <a:t>Large Hadron Collider, CERN</a:t>
            </a:r>
          </a:p>
          <a:p>
            <a:r>
              <a:rPr lang="en-US" sz="1400" dirty="0">
                <a:latin typeface="Helvetica Neue"/>
              </a:rPr>
              <a:t>Raw data: 1MB/event. 600,000,000 events/sec. </a:t>
            </a:r>
            <a:br>
              <a:rPr lang="en-US" sz="1400" dirty="0">
                <a:latin typeface="Helvetica Neue"/>
              </a:rPr>
            </a:br>
            <a:r>
              <a:rPr lang="en-US" sz="1400" dirty="0">
                <a:latin typeface="Helvetica Neue"/>
              </a:rPr>
              <a:t>= 1.9×10</a:t>
            </a:r>
            <a:r>
              <a:rPr lang="en-US" sz="1400" baseline="30000" dirty="0">
                <a:latin typeface="Helvetica Neue"/>
              </a:rPr>
              <a:t>22</a:t>
            </a:r>
            <a:r>
              <a:rPr lang="en-US" sz="1400" dirty="0">
                <a:latin typeface="Helvetica Neue"/>
              </a:rPr>
              <a:t> bytes/year = </a:t>
            </a:r>
            <a:r>
              <a:rPr lang="en-US" sz="1400" b="1" dirty="0">
                <a:latin typeface="Helvetica Neue"/>
              </a:rPr>
              <a:t>19 </a:t>
            </a:r>
            <a:r>
              <a:rPr lang="en-US" sz="1400" b="1" dirty="0" err="1">
                <a:latin typeface="Helvetica Neue"/>
              </a:rPr>
              <a:t>ZettaBytes</a:t>
            </a:r>
            <a:r>
              <a:rPr lang="en-US" sz="1400" b="1" dirty="0">
                <a:latin typeface="Helvetica Neue"/>
              </a:rPr>
              <a:t>/year</a:t>
            </a:r>
          </a:p>
          <a:p>
            <a:r>
              <a:rPr lang="en-US" sz="1400" dirty="0" err="1">
                <a:latin typeface="Helvetica Neue"/>
              </a:rPr>
              <a:t>Downsampled</a:t>
            </a:r>
            <a:r>
              <a:rPr lang="en-US" sz="1400" dirty="0">
                <a:latin typeface="Helvetica Neue"/>
              </a:rPr>
              <a:t>: 25GB/sec = 7.88×10</a:t>
            </a:r>
            <a:r>
              <a:rPr lang="en-US" sz="1400" baseline="30000" dirty="0">
                <a:latin typeface="Helvetica Neue"/>
              </a:rPr>
              <a:t>17</a:t>
            </a:r>
            <a:r>
              <a:rPr lang="en-US" sz="1400" dirty="0">
                <a:latin typeface="Helvetica Neue"/>
              </a:rPr>
              <a:t> bytes/year =</a:t>
            </a:r>
            <a:r>
              <a:rPr lang="en-US" sz="1400" baseline="30000" dirty="0">
                <a:latin typeface="Helvetica Neue"/>
              </a:rPr>
              <a:t> </a:t>
            </a:r>
            <a:r>
              <a:rPr lang="en-US" sz="1400" b="1" dirty="0">
                <a:latin typeface="Helvetica Neue"/>
              </a:rPr>
              <a:t>788 </a:t>
            </a:r>
            <a:r>
              <a:rPr lang="en-US" sz="1400" b="1" dirty="0" err="1">
                <a:latin typeface="Helvetica Neue"/>
              </a:rPr>
              <a:t>PetaBytes</a:t>
            </a:r>
            <a:r>
              <a:rPr lang="en-US" sz="1400" b="1" dirty="0">
                <a:latin typeface="Helvetica Neue"/>
              </a:rPr>
              <a:t>/year</a:t>
            </a:r>
          </a:p>
          <a:p>
            <a:r>
              <a:rPr lang="en-US" sz="1400" dirty="0" err="1">
                <a:latin typeface="Helvetica Neue"/>
              </a:rPr>
              <a:t>Downsampled</a:t>
            </a:r>
            <a:r>
              <a:rPr lang="en-US" sz="1400" dirty="0">
                <a:latin typeface="Helvetica Neue"/>
              </a:rPr>
              <a:t> further: 1050MB/sec = 3.3*10</a:t>
            </a:r>
            <a:r>
              <a:rPr lang="en-US" sz="1400" baseline="30000" dirty="0">
                <a:latin typeface="Helvetica Neue"/>
              </a:rPr>
              <a:t>16</a:t>
            </a:r>
            <a:r>
              <a:rPr lang="en-US" sz="1400" dirty="0">
                <a:latin typeface="Helvetica Neue"/>
              </a:rPr>
              <a:t>/year = </a:t>
            </a:r>
            <a:r>
              <a:rPr lang="en-US" sz="1400" b="1" dirty="0">
                <a:latin typeface="Helvetica Neue"/>
              </a:rPr>
              <a:t>33 </a:t>
            </a:r>
            <a:r>
              <a:rPr lang="en-US" sz="1400" b="1" dirty="0" err="1">
                <a:latin typeface="Helvetica Neue"/>
              </a:rPr>
              <a:t>PetaBytes</a:t>
            </a:r>
            <a:r>
              <a:rPr lang="en-US" sz="1400" b="1" dirty="0">
                <a:latin typeface="Helvetica Neue"/>
              </a:rPr>
              <a:t>/year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9189"/>
          <a:stretch/>
        </p:blipFill>
        <p:spPr>
          <a:xfrm>
            <a:off x="5562600" y="676619"/>
            <a:ext cx="3536748" cy="23523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8650" y="4769215"/>
            <a:ext cx="56197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 Neue"/>
              </a:rPr>
              <a:t>https://</a:t>
            </a:r>
            <a:r>
              <a:rPr lang="en-US" sz="1100" dirty="0" err="1">
                <a:latin typeface="Helvetica Neue"/>
              </a:rPr>
              <a:t>home.cern</a:t>
            </a:r>
            <a:r>
              <a:rPr lang="en-US" sz="1100" dirty="0">
                <a:latin typeface="Helvetica Neue"/>
              </a:rPr>
              <a:t>/about/computing/processing-what-record</a:t>
            </a:r>
          </a:p>
        </p:txBody>
      </p:sp>
      <p:pic>
        <p:nvPicPr>
          <p:cNvPr id="9220" name="Picture 4" descr="https://home.cern/sites/home.web.cern.ch/files/image/inline-images/old/lhc_long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13465"/>
            <a:ext cx="4038600" cy="20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91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Reason #1: Utility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This class is very, very useful</a:t>
            </a:r>
          </a:p>
          <a:p>
            <a:pPr lvl="1"/>
            <a:r>
              <a:rPr lang="en-US" dirty="0"/>
              <a:t>Data processing backs essentially every app</a:t>
            </a:r>
          </a:p>
          <a:p>
            <a:pPr lvl="1"/>
            <a:r>
              <a:rPr lang="en-US" dirty="0"/>
              <a:t>Databases of one form or another back most apps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principles </a:t>
            </a:r>
            <a:r>
              <a:rPr lang="en-US" dirty="0"/>
              <a:t>taught in this class back nearly everything in computing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181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008" y="45712"/>
            <a:ext cx="5827750" cy="8572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 Neue"/>
              </a:rPr>
              <a:t>Forces Driving Data Growth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948688"/>
            <a:ext cx="7086600" cy="1865681"/>
          </a:xfrm>
        </p:spPr>
        <p:txBody>
          <a:bodyPr anchor="t">
            <a:normAutofit/>
          </a:bodyPr>
          <a:lstStyle/>
          <a:p>
            <a:r>
              <a:rPr lang="en-US" sz="2000" dirty="0">
                <a:latin typeface="Helvetica Neue"/>
              </a:rPr>
              <a:t>Ubiquitous sensors and reporting:</a:t>
            </a:r>
          </a:p>
          <a:p>
            <a:pPr lvl="1"/>
            <a:r>
              <a:rPr lang="en-US" sz="1800" dirty="0">
                <a:latin typeface="Helvetica Neue"/>
              </a:rPr>
              <a:t>Cameras, mobile computing, social media, ...</a:t>
            </a:r>
            <a:endParaRPr lang="is-IS" sz="1800" dirty="0">
              <a:latin typeface="Helvetica Neue"/>
            </a:endParaRPr>
          </a:p>
          <a:p>
            <a:r>
              <a:rPr lang="is-IS" sz="2000" dirty="0">
                <a:latin typeface="Helvetica Neue"/>
              </a:rPr>
              <a:t>Large collaborative science projects</a:t>
            </a:r>
          </a:p>
          <a:p>
            <a:r>
              <a:rPr lang="is-IS" sz="2000" dirty="0">
                <a:latin typeface="Helvetica Neue"/>
              </a:rPr>
              <a:t>Philosophy:</a:t>
            </a:r>
            <a:r>
              <a:rPr lang="is-IS" sz="2000" dirty="0">
                <a:latin typeface="Helvetica Neue"/>
                <a:sym typeface="Wingdings"/>
              </a:rPr>
              <a:t> </a:t>
            </a:r>
            <a:r>
              <a:rPr lang="is-IS" sz="2000" i="1" dirty="0">
                <a:latin typeface="Helvetica Neue"/>
                <a:sym typeface="Wingdings"/>
              </a:rPr>
              <a:t>More Data  More Value</a:t>
            </a:r>
            <a:r>
              <a:rPr lang="is-IS" sz="2000" dirty="0">
                <a:latin typeface="Helvetica Neue"/>
                <a:sym typeface="Wingdings"/>
              </a:rPr>
              <a:t>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42389" y="3455910"/>
            <a:ext cx="61191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is-IS" sz="2000" kern="0" dirty="0">
                <a:solidFill>
                  <a:srgbClr val="484848"/>
                </a:solidFill>
                <a:latin typeface="Helvetica Neue"/>
                <a:ea typeface="Helvetica Neue Light" charset="0"/>
                <a:cs typeface="Helvetica Neue Light" charset="0"/>
                <a:sym typeface="Wingdings"/>
              </a:rPr>
              <a:t>Enabling Technology</a:t>
            </a:r>
          </a:p>
          <a:p>
            <a:pPr marL="257175" indent="-257175" eaLnBrk="0" hangingPunct="0">
              <a:spcBef>
                <a:spcPct val="20000"/>
              </a:spcBef>
              <a:buFontTx/>
              <a:buChar char="•"/>
            </a:pPr>
            <a:r>
              <a:rPr lang="is-IS" sz="2000" b="1" kern="0" dirty="0">
                <a:solidFill>
                  <a:srgbClr val="484848"/>
                </a:solidFill>
                <a:latin typeface="Helvetica Neue"/>
                <a:ea typeface="Helvetica Neue Light" charset="0"/>
                <a:cs typeface="Helvetica Neue Light" charset="0"/>
                <a:sym typeface="Wingdings"/>
              </a:rPr>
              <a:t>Cheap, Scalable</a:t>
            </a:r>
            <a:r>
              <a:rPr lang="is-IS" sz="2000" kern="0" dirty="0">
                <a:solidFill>
                  <a:srgbClr val="484848"/>
                </a:solidFill>
                <a:latin typeface="Helvetica Neue"/>
                <a:ea typeface="Helvetica Neue Light" charset="0"/>
                <a:cs typeface="Helvetica Neue Light" charset="0"/>
                <a:sym typeface="Wingdings"/>
              </a:rPr>
              <a:t> Data </a:t>
            </a:r>
            <a:br>
              <a:rPr lang="is-IS" sz="2000" kern="0" dirty="0">
                <a:solidFill>
                  <a:srgbClr val="484848"/>
                </a:solidFill>
                <a:latin typeface="Helvetica Neue"/>
                <a:ea typeface="Helvetica Neue Light" charset="0"/>
                <a:cs typeface="Helvetica Neue Light" charset="0"/>
                <a:sym typeface="Wingdings"/>
              </a:rPr>
            </a:br>
            <a:r>
              <a:rPr lang="is-IS" sz="2000" kern="0" dirty="0">
                <a:solidFill>
                  <a:srgbClr val="484848"/>
                </a:solidFill>
                <a:latin typeface="Helvetica Neue"/>
                <a:ea typeface="Helvetica Neue Light" charset="0"/>
                <a:cs typeface="Helvetica Neue Light" charset="0"/>
                <a:sym typeface="Wingdings"/>
              </a:rPr>
              <a:t>Management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6196" y="514980"/>
            <a:ext cx="2482008" cy="1702721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D98D973E-6553-48FF-A078-BCDDBCECD84A}"/>
              </a:ext>
            </a:extLst>
          </p:cNvPr>
          <p:cNvGrpSpPr/>
          <p:nvPr/>
        </p:nvGrpSpPr>
        <p:grpSpPr>
          <a:xfrm>
            <a:off x="6519539" y="536904"/>
            <a:ext cx="2008099" cy="1814975"/>
            <a:chOff x="5999300" y="2964472"/>
            <a:chExt cx="2521440" cy="2278947"/>
          </a:xfrm>
        </p:grpSpPr>
        <p:sp>
          <p:nvSpPr>
            <p:cNvPr id="10" name="TextBox 9"/>
            <p:cNvSpPr txBox="1"/>
            <p:nvPr/>
          </p:nvSpPr>
          <p:spPr>
            <a:xfrm>
              <a:off x="6614449" y="5029834"/>
              <a:ext cx="1906291" cy="21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88" dirty="0">
                  <a:latin typeface="Helvetica Neue"/>
                </a:rPr>
                <a:t>http://</a:t>
              </a:r>
              <a:r>
                <a:rPr lang="en-US" sz="788" dirty="0" err="1">
                  <a:latin typeface="Helvetica Neue"/>
                </a:rPr>
                <a:t>hyperboleandahalf.blogspot.com</a:t>
              </a:r>
              <a:endParaRPr lang="en-US" sz="788" dirty="0">
                <a:latin typeface="Helvetica Neue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E618C41-8D8B-4061-A57C-B052A6ABD5AE}"/>
                    </a:ext>
                  </a:extLst>
                </p14:cNvPr>
                <p14:cNvContentPartPr/>
                <p14:nvPr/>
              </p14:nvContentPartPr>
              <p14:xfrm>
                <a:off x="5999300" y="2970952"/>
                <a:ext cx="875880" cy="30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E618C41-8D8B-4061-A57C-B052A6ABD5A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90660" y="2961952"/>
                  <a:ext cx="8935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CED4A3C-2B1D-40C5-A573-8F911BCF9674}"/>
                    </a:ext>
                  </a:extLst>
                </p14:cNvPr>
                <p14:cNvContentPartPr/>
                <p14:nvPr/>
              </p14:nvContentPartPr>
              <p14:xfrm>
                <a:off x="7171460" y="3331312"/>
                <a:ext cx="413280" cy="21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CED4A3C-2B1D-40C5-A573-8F911BCF967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62460" y="3322312"/>
                  <a:ext cx="430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AA4F2D0-803E-4EB6-99EA-E89E7DF17D65}"/>
                    </a:ext>
                  </a:extLst>
                </p14:cNvPr>
                <p14:cNvContentPartPr/>
                <p14:nvPr/>
              </p14:nvContentPartPr>
              <p14:xfrm>
                <a:off x="7876340" y="3001912"/>
                <a:ext cx="644400" cy="316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AA4F2D0-803E-4EB6-99EA-E89E7DF17D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67340" y="2993262"/>
                  <a:ext cx="662040" cy="333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31D064-A4FD-49D7-97DE-FA3B9AE19F00}"/>
                    </a:ext>
                  </a:extLst>
                </p14:cNvPr>
                <p14:cNvContentPartPr/>
                <p14:nvPr/>
              </p14:nvContentPartPr>
              <p14:xfrm>
                <a:off x="7103780" y="2964472"/>
                <a:ext cx="610920" cy="303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31D064-A4FD-49D7-97DE-FA3B9AE19F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94785" y="2955832"/>
                  <a:ext cx="62855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7B34207-4861-4585-9203-888168B803E9}"/>
                    </a:ext>
                  </a:extLst>
                </p14:cNvPr>
                <p14:cNvContentPartPr/>
                <p14:nvPr/>
              </p14:nvContentPartPr>
              <p14:xfrm>
                <a:off x="6452540" y="3471352"/>
                <a:ext cx="37440" cy="154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7B34207-4861-4585-9203-888168B803E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43900" y="3462352"/>
                  <a:ext cx="55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D604CC0-5E50-4420-B492-79D79EDB2057}"/>
                    </a:ext>
                  </a:extLst>
                </p14:cNvPr>
                <p14:cNvContentPartPr/>
                <p14:nvPr/>
              </p14:nvContentPartPr>
              <p14:xfrm>
                <a:off x="6403580" y="3380992"/>
                <a:ext cx="253440" cy="250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D604CC0-5E50-4420-B492-79D79EDB205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94580" y="3372352"/>
                  <a:ext cx="271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934B186-710B-4B9F-93DB-E37BD68192D8}"/>
                    </a:ext>
                  </a:extLst>
                </p14:cNvPr>
                <p14:cNvContentPartPr/>
                <p14:nvPr/>
              </p14:nvContentPartPr>
              <p14:xfrm>
                <a:off x="6705620" y="3402592"/>
                <a:ext cx="171000" cy="241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934B186-710B-4B9F-93DB-E37BD68192D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96620" y="3393592"/>
                  <a:ext cx="1886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E91EC53-FE10-463A-A9E8-0E6FF58B3C3A}"/>
                    </a:ext>
                  </a:extLst>
                </p14:cNvPr>
                <p14:cNvContentPartPr/>
                <p14:nvPr/>
              </p14:nvContentPartPr>
              <p14:xfrm>
                <a:off x="6740180" y="3530032"/>
                <a:ext cx="134280" cy="23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E91EC53-FE10-463A-A9E8-0E6FF58B3C3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31180" y="3521392"/>
                  <a:ext cx="151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58C21BF-8645-4E45-BDAF-07ECF72B0085}"/>
                    </a:ext>
                  </a:extLst>
                </p14:cNvPr>
                <p14:cNvContentPartPr/>
                <p14:nvPr/>
              </p14:nvContentPartPr>
              <p14:xfrm>
                <a:off x="6936020" y="3454792"/>
                <a:ext cx="195120" cy="11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58C21BF-8645-4E45-BDAF-07ECF72B008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27020" y="3445792"/>
                  <a:ext cx="212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52CDD67-8BAD-449F-B54D-6C6166B77000}"/>
                    </a:ext>
                  </a:extLst>
                </p14:cNvPr>
                <p14:cNvContentPartPr/>
                <p14:nvPr/>
              </p14:nvContentPartPr>
              <p14:xfrm>
                <a:off x="7014140" y="3485032"/>
                <a:ext cx="25200" cy="156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52CDD67-8BAD-449F-B54D-6C6166B7700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05140" y="3476392"/>
                  <a:ext cx="42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DEC01A3-5E3F-4657-8EF5-0707D4FB564E}"/>
                    </a:ext>
                  </a:extLst>
                </p14:cNvPr>
                <p14:cNvContentPartPr/>
                <p14:nvPr/>
              </p14:nvContentPartPr>
              <p14:xfrm>
                <a:off x="7221500" y="3399352"/>
                <a:ext cx="138600" cy="273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DEC01A3-5E3F-4657-8EF5-0707D4FB56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12860" y="3390352"/>
                  <a:ext cx="1562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1D7C6B5-DBBB-4ED9-8B64-DAFB2131DCD1}"/>
                    </a:ext>
                  </a:extLst>
                </p14:cNvPr>
                <p14:cNvContentPartPr/>
                <p14:nvPr/>
              </p14:nvContentPartPr>
              <p14:xfrm>
                <a:off x="7212140" y="3556312"/>
                <a:ext cx="125280" cy="1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1D7C6B5-DBBB-4ED9-8B64-DAFB2131DC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03140" y="3547312"/>
                  <a:ext cx="1429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8D182B7-826A-4448-9374-225B59A88B16}"/>
                    </a:ext>
                  </a:extLst>
                </p14:cNvPr>
                <p14:cNvContentPartPr/>
                <p14:nvPr/>
              </p14:nvContentPartPr>
              <p14:xfrm>
                <a:off x="7563500" y="3504112"/>
                <a:ext cx="1440" cy="5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8D182B7-826A-4448-9374-225B59A88B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54500" y="3495472"/>
                  <a:ext cx="19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A22F01A-3D69-4547-8B5D-1EEB9CDB8940}"/>
                    </a:ext>
                  </a:extLst>
                </p14:cNvPr>
                <p14:cNvContentPartPr/>
                <p14:nvPr/>
              </p14:nvContentPartPr>
              <p14:xfrm>
                <a:off x="7512020" y="3449392"/>
                <a:ext cx="63360" cy="247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A22F01A-3D69-4547-8B5D-1EEB9CDB89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03380" y="3440752"/>
                  <a:ext cx="810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0ECD62D-422A-4643-8861-7C895FBE17C8}"/>
                    </a:ext>
                  </a:extLst>
                </p14:cNvPr>
                <p14:cNvContentPartPr/>
                <p14:nvPr/>
              </p14:nvContentPartPr>
              <p14:xfrm>
                <a:off x="7499520" y="3744997"/>
                <a:ext cx="22680" cy="32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0ECD62D-422A-4643-8861-7C895FBE17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90520" y="3736357"/>
                  <a:ext cx="40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8EB7511-A0BD-4B8D-A915-18248FEBF8B7}"/>
                    </a:ext>
                  </a:extLst>
                </p14:cNvPr>
                <p14:cNvContentPartPr/>
                <p14:nvPr/>
              </p14:nvContentPartPr>
              <p14:xfrm>
                <a:off x="7906182" y="4662507"/>
                <a:ext cx="424800" cy="39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8EB7511-A0BD-4B8D-A915-18248FEBF8B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97182" y="4653507"/>
                  <a:ext cx="442440" cy="41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2733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#3? The Core of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46888" y="1060704"/>
            <a:ext cx="8668512" cy="38732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growth will continue to outpace computation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Systems for Data at Scale: the core of modern computing</a:t>
            </a:r>
          </a:p>
          <a:p>
            <a:r>
              <a:rPr lang="en-US" dirty="0"/>
              <a:t>Techniques you learn in this class underlie many topics in computing</a:t>
            </a:r>
          </a:p>
        </p:txBody>
      </p:sp>
    </p:spTree>
    <p:extLst>
      <p:ext uri="{BB962C8B-B14F-4D97-AF65-F5344CB8AC3E}">
        <p14:creationId xmlns:p14="http://schemas.microsoft.com/office/powerpoint/2010/main" val="848057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take this class?</a:t>
            </a:r>
          </a:p>
          <a:p>
            <a:r>
              <a:rPr lang="en-US" b="1" dirty="0"/>
              <a:t>What</a:t>
            </a:r>
            <a:r>
              <a:rPr lang="en-US" dirty="0"/>
              <a:t> is this class all about?</a:t>
            </a:r>
          </a:p>
          <a:p>
            <a:r>
              <a:rPr lang="en-US" b="1" dirty="0"/>
              <a:t>Who</a:t>
            </a:r>
            <a:r>
              <a:rPr lang="en-US" dirty="0"/>
              <a:t> is running this?</a:t>
            </a:r>
          </a:p>
          <a:p>
            <a:r>
              <a:rPr lang="en-US" b="1" dirty="0"/>
              <a:t>How</a:t>
            </a:r>
            <a:r>
              <a:rPr lang="en-US" dirty="0"/>
              <a:t> will this class work?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6969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class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Databases?</a:t>
            </a:r>
          </a:p>
          <a:p>
            <a:pPr lvl="1"/>
            <a:r>
              <a:rPr lang="en-US" dirty="0"/>
              <a:t>What is a database?</a:t>
            </a:r>
          </a:p>
          <a:p>
            <a:r>
              <a:rPr lang="en-US" dirty="0"/>
              <a:t>Database Management </a:t>
            </a:r>
            <a:r>
              <a:rPr lang="en-US"/>
              <a:t>Systems?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830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Symbol for a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844" y="1849419"/>
            <a:ext cx="1491819" cy="1652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30" y="2173166"/>
            <a:ext cx="1219200" cy="1219200"/>
          </a:xfrm>
          <a:prstGeom prst="rect">
            <a:avLst/>
          </a:prstGeom>
        </p:spPr>
      </p:pic>
      <p:sp>
        <p:nvSpPr>
          <p:cNvPr id="6" name="Can 5"/>
          <p:cNvSpPr/>
          <p:nvPr/>
        </p:nvSpPr>
        <p:spPr bwMode="auto">
          <a:xfrm>
            <a:off x="2215663" y="2186125"/>
            <a:ext cx="1134208" cy="1193282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33087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Symbol?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328" y="1893844"/>
            <a:ext cx="1491819" cy="1652984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>
            <a:off x="3454719" y="2270903"/>
            <a:ext cx="1054579" cy="71814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r>
              <a:rPr lang="en-US" sz="1050" dirty="0">
                <a:solidFill>
                  <a:srgbClr val="000000"/>
                </a:solidFill>
                <a:latin typeface="Helvetica Neue"/>
                <a:ea typeface="Helvetica Neue Light" charset="0"/>
                <a:cs typeface="Helvetica Neue Light" charset="0"/>
              </a:rPr>
              <a:t>Looks Like?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91" y="1757977"/>
            <a:ext cx="2790759" cy="18586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93052" y="1434812"/>
            <a:ext cx="21964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Helvetica Neue"/>
                <a:ea typeface="Helvetica Neue Light" charset="0"/>
                <a:cs typeface="Helvetica Neue Light" charset="0"/>
              </a:rPr>
              <a:t>Platters on a Disk Drive</a:t>
            </a:r>
          </a:p>
        </p:txBody>
      </p:sp>
    </p:spTree>
    <p:extLst>
      <p:ext uri="{BB962C8B-B14F-4D97-AF65-F5344CB8AC3E}">
        <p14:creationId xmlns:p14="http://schemas.microsoft.com/office/powerpoint/2010/main" val="707278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Symbol?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583" y="742950"/>
            <a:ext cx="2361331" cy="28628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80910" y="1695102"/>
            <a:ext cx="181308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/>
                <a:ea typeface="Helvetica Neue Light" charset="0"/>
                <a:cs typeface="Helvetica Neue Light" charset="0"/>
              </a:rPr>
              <a:t>1956: IBM MODEL 350 RAMAC</a:t>
            </a:r>
          </a:p>
          <a:p>
            <a:pPr algn="ctr"/>
            <a:r>
              <a:rPr lang="en-US" sz="1500" dirty="0">
                <a:latin typeface="Helvetica Neue"/>
                <a:ea typeface="Helvetica Neue Light" charset="0"/>
                <a:cs typeface="Helvetica Neue Light" charset="0"/>
              </a:rPr>
              <a:t>First Commercial Disk Drive</a:t>
            </a:r>
          </a:p>
          <a:p>
            <a:pPr algn="ctr"/>
            <a:r>
              <a:rPr lang="en-US" sz="1500" dirty="0">
                <a:latin typeface="Helvetica Neue"/>
                <a:ea typeface="Helvetica Neue Light" charset="0"/>
                <a:cs typeface="Helvetica Neue Light" charset="0"/>
              </a:rPr>
              <a:t>5MB  @ 1 ton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731583" y="3605841"/>
            <a:ext cx="212641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 Neue"/>
              </a:rPr>
              <a:t>http://</a:t>
            </a:r>
            <a:r>
              <a:rPr lang="en-US" sz="1100" dirty="0" err="1">
                <a:latin typeface="Helvetica Neue"/>
              </a:rPr>
              <a:t>www.computerhistory.org</a:t>
            </a:r>
            <a:r>
              <a:rPr lang="en-US" sz="1100" dirty="0">
                <a:latin typeface="Helvetica Neue"/>
              </a:rPr>
              <a:t>/</a:t>
            </a:r>
            <a:r>
              <a:rPr lang="en-US" sz="1100" dirty="0" err="1">
                <a:latin typeface="Helvetica Neue"/>
              </a:rPr>
              <a:t>storageengine</a:t>
            </a:r>
            <a:r>
              <a:rPr lang="en-US" sz="1100" dirty="0">
                <a:latin typeface="Helvetica Neue"/>
              </a:rPr>
              <a:t>/first-commercial-hard-disk-drive-shipped</a:t>
            </a:r>
          </a:p>
        </p:txBody>
      </p:sp>
      <p:sp>
        <p:nvSpPr>
          <p:cNvPr id="9" name="Rectangle 8"/>
          <p:cNvSpPr/>
          <p:nvPr/>
        </p:nvSpPr>
        <p:spPr>
          <a:xfrm>
            <a:off x="964904" y="3589049"/>
            <a:ext cx="3429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i="1" dirty="0">
                <a:solidFill>
                  <a:srgbClr val="262626"/>
                </a:solidFill>
                <a:latin typeface="Helvetica Neue"/>
                <a:ea typeface="Helvetica Neue Light" charset="0"/>
                <a:cs typeface="Helvetica Neue Light" charset="0"/>
              </a:rPr>
              <a:t>“...We must immediately...</a:t>
            </a:r>
            <a:r>
              <a:rPr lang="en-US" sz="1200" b="1" i="1" dirty="0">
                <a:solidFill>
                  <a:srgbClr val="262626"/>
                </a:solidFill>
                <a:latin typeface="Helvetica Neue"/>
                <a:ea typeface="Helvetica Neue Light" charset="0"/>
                <a:cs typeface="Helvetica Neue Light" charset="0"/>
              </a:rPr>
              <a:t>attack accounting problems</a:t>
            </a:r>
            <a:r>
              <a:rPr lang="en-US" sz="1200" i="1" dirty="0">
                <a:solidFill>
                  <a:srgbClr val="262626"/>
                </a:solidFill>
                <a:latin typeface="Helvetica Neue"/>
                <a:ea typeface="Helvetica Neue Light" charset="0"/>
                <a:cs typeface="Helvetica Neue Light" charset="0"/>
              </a:rPr>
              <a:t> under the philosophy of handling each business </a:t>
            </a:r>
            <a:r>
              <a:rPr lang="en-US" sz="1200" b="1" i="1" dirty="0">
                <a:solidFill>
                  <a:srgbClr val="262626"/>
                </a:solidFill>
                <a:latin typeface="Helvetica Neue"/>
                <a:ea typeface="Helvetica Neue Light" charset="0"/>
                <a:cs typeface="Helvetica Neue Light" charset="0"/>
              </a:rPr>
              <a:t>transaction as it occurs</a:t>
            </a:r>
            <a:r>
              <a:rPr lang="en-US" sz="1200" i="1" dirty="0">
                <a:solidFill>
                  <a:srgbClr val="262626"/>
                </a:solidFill>
                <a:latin typeface="Helvetica Neue"/>
                <a:ea typeface="Helvetica Neue Light" charset="0"/>
                <a:cs typeface="Helvetica Neue Light" charset="0"/>
              </a:rPr>
              <a:t>, rather than under the present condition of </a:t>
            </a:r>
            <a:r>
              <a:rPr lang="en-US" sz="1200" b="1" i="1" dirty="0">
                <a:solidFill>
                  <a:srgbClr val="262626"/>
                </a:solidFill>
                <a:latin typeface="Helvetica Neue"/>
                <a:ea typeface="Helvetica Neue Light" charset="0"/>
                <a:cs typeface="Helvetica Neue Light" charset="0"/>
              </a:rPr>
              <a:t>batching techniques</a:t>
            </a:r>
            <a:r>
              <a:rPr lang="en-US" sz="1200" i="1" dirty="0">
                <a:solidFill>
                  <a:srgbClr val="262626"/>
                </a:solidFill>
                <a:latin typeface="Helvetica Neue"/>
                <a:ea typeface="Helvetica Neue Light" charset="0"/>
                <a:cs typeface="Helvetica Neue Light" charset="0"/>
              </a:rPr>
              <a:t>....” </a:t>
            </a:r>
          </a:p>
          <a:p>
            <a:pPr algn="r"/>
            <a:r>
              <a:rPr lang="en-US" sz="1200" dirty="0">
                <a:solidFill>
                  <a:srgbClr val="262626"/>
                </a:solidFill>
                <a:latin typeface="Helvetica Neue"/>
                <a:ea typeface="Helvetica Neue Light" charset="0"/>
                <a:cs typeface="Helvetica Neue Light" charset="0"/>
              </a:rPr>
              <a:t>-- F. J. Wesley IBM Senior Manager</a:t>
            </a:r>
          </a:p>
          <a:p>
            <a:pPr algn="r"/>
            <a:endParaRPr lang="en-US" sz="1200" dirty="0">
              <a:latin typeface="Helvetica Neue"/>
              <a:ea typeface="Helvetica Neue Light" charset="0"/>
              <a:cs typeface="Helvetica Neue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328" y="1893844"/>
            <a:ext cx="1491819" cy="165298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 bwMode="auto">
          <a:xfrm>
            <a:off x="3454719" y="2270903"/>
            <a:ext cx="1054579" cy="71814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r>
              <a:rPr lang="en-US" sz="1050" dirty="0">
                <a:solidFill>
                  <a:srgbClr val="000000"/>
                </a:solidFill>
                <a:latin typeface="Helvetica Neue"/>
                <a:ea typeface="Helvetica Neue Light" charset="0"/>
                <a:cs typeface="Helvetica Neue Light" charset="0"/>
              </a:rPr>
              <a:t>Looks Like?</a:t>
            </a:r>
          </a:p>
        </p:txBody>
      </p:sp>
    </p:spTree>
    <p:extLst>
      <p:ext uri="{BB962C8B-B14F-4D97-AF65-F5344CB8AC3E}">
        <p14:creationId xmlns:p14="http://schemas.microsoft.com/office/powerpoint/2010/main" val="183249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Database?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Rolodex</a:t>
            </a:r>
          </a:p>
          <a:p>
            <a:r>
              <a:rPr lang="en-US" dirty="0" err="1"/>
              <a:t>Alphbetically</a:t>
            </a:r>
            <a:r>
              <a:rPr lang="en-US" dirty="0"/>
              <a:t> ordered cards</a:t>
            </a:r>
          </a:p>
          <a:p>
            <a:r>
              <a:rPr lang="en-US" dirty="0"/>
              <a:t>Indexed access by first letter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200150"/>
            <a:ext cx="2425446" cy="242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06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Database?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67000" y="1060704"/>
            <a:ext cx="6248400" cy="3090672"/>
          </a:xfrm>
        </p:spPr>
        <p:txBody>
          <a:bodyPr/>
          <a:lstStyle/>
          <a:p>
            <a:r>
              <a:rPr lang="en-US" dirty="0"/>
              <a:t>A database + “business logic” + user interface?</a:t>
            </a:r>
          </a:p>
          <a:p>
            <a:r>
              <a:rPr lang="en-US" dirty="0"/>
              <a:t>Most of Tinder’s value is the database itself.</a:t>
            </a:r>
          </a:p>
        </p:txBody>
      </p:sp>
      <p:pic>
        <p:nvPicPr>
          <p:cNvPr id="4" name="Picture 2" descr="https://imgix.bustle.com/uploads/image/2018/7/2/90a815b7-499c-47cf-b1d9-cb2c5e09ce0c-5d79bd68-12ca-4a80-bcff-e4d98b578367-yacu_en.png?w=614&amp;fit=max&amp;auto=format&amp;q=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05" y="1060704"/>
            <a:ext cx="2020984" cy="411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59" y="1559857"/>
            <a:ext cx="1745365" cy="3104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209" y="0"/>
            <a:ext cx="524256" cy="69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91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Database?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2313188" y="1060704"/>
            <a:ext cx="6602211" cy="3090672"/>
          </a:xfrm>
        </p:spPr>
        <p:txBody>
          <a:bodyPr>
            <a:normAutofit/>
          </a:bodyPr>
          <a:lstStyle/>
          <a:p>
            <a:r>
              <a:rPr lang="en-US" sz="2400" dirty="0"/>
              <a:t>Airline reservation systems were one of the earliest pervasive consumer uses of database systems.</a:t>
            </a:r>
          </a:p>
          <a:p>
            <a:pPr lvl="1"/>
            <a:r>
              <a:rPr lang="en-US" sz="2000" dirty="0"/>
              <a:t>IBM/American Airlines’ SABRE system, 1964.</a:t>
            </a:r>
          </a:p>
          <a:p>
            <a:pPr lvl="2"/>
            <a:r>
              <a:rPr lang="en-US" sz="2000" dirty="0"/>
              <a:t>“Semi-Automated Business Research Environment”</a:t>
            </a:r>
          </a:p>
          <a:p>
            <a:pPr lvl="1"/>
            <a:r>
              <a:rPr lang="en-US" sz="2000" dirty="0" err="1"/>
              <a:t>Travelocity.com</a:t>
            </a:r>
            <a:r>
              <a:rPr lang="en-US" sz="2000" dirty="0"/>
              <a:t> a direct descendant of SABRE</a:t>
            </a:r>
          </a:p>
          <a:p>
            <a:pPr lvl="2"/>
            <a:r>
              <a:rPr lang="en-US" sz="1800" dirty="0"/>
              <a:t>Acquired by Expedia, 1/2015</a:t>
            </a:r>
          </a:p>
          <a:p>
            <a:endParaRPr lang="en-US" sz="2400" dirty="0"/>
          </a:p>
        </p:txBody>
      </p:sp>
      <p:pic>
        <p:nvPicPr>
          <p:cNvPr id="4" name="Picture 2" descr="https://imgix.bustle.com/uploads/image/2018/7/2/90a815b7-499c-47cf-b1d9-cb2c5e09ce0c-5d79bd68-12ca-4a80-bcff-e4d98b578367-yacu_en.png?w=614&amp;fit=max&amp;auto=format&amp;q=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05" y="1060704"/>
            <a:ext cx="2020984" cy="411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59" y="1559857"/>
            <a:ext cx="1745365" cy="3104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7" y="1559857"/>
            <a:ext cx="1791156" cy="317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46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shall I eat, Database?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71800" y="1645328"/>
            <a:ext cx="5334000" cy="1477328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i="1" dirty="0">
                <a:solidFill>
                  <a:schemeClr val="bg1"/>
                </a:solidFill>
                <a:latin typeface="Helvetica Neue"/>
              </a:rPr>
              <a:t>Each ratings star added on a Yelp restaurant review translated to anywhere from a 5% to a 9% effect on revenues.</a:t>
            </a:r>
          </a:p>
          <a:p>
            <a:pPr indent="0" algn="r">
              <a:buNone/>
            </a:pPr>
            <a:r>
              <a:rPr lang="en-US" i="1" dirty="0">
                <a:solidFill>
                  <a:schemeClr val="bg1"/>
                </a:solidFill>
                <a:latin typeface="Helvetica Neue"/>
              </a:rPr>
              <a:t>—Harvard Business School, 2011</a:t>
            </a:r>
          </a:p>
          <a:p>
            <a:endParaRPr lang="en-US" dirty="0">
              <a:solidFill>
                <a:schemeClr val="bg1"/>
              </a:solidFill>
              <a:latin typeface="Helvetica Neue"/>
            </a:endParaRPr>
          </a:p>
        </p:txBody>
      </p:sp>
      <p:pic>
        <p:nvPicPr>
          <p:cNvPr id="7" name="Picture 2" descr="https://imgix.bustle.com/uploads/image/2018/7/2/90a815b7-499c-47cf-b1d9-cb2c5e09ce0c-5d79bd68-12ca-4a80-bcff-e4d98b578367-yacu_en.png?w=614&amp;fit=max&amp;auto=format&amp;q=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05" y="1060704"/>
            <a:ext cx="2020984" cy="411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85" y="1550773"/>
            <a:ext cx="1780418" cy="31324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95600" y="2876550"/>
            <a:ext cx="5638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http://</a:t>
            </a:r>
            <a:r>
              <a:rPr lang="en-US" sz="11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hbswk.hbs.edu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/item/the-yelp-factor-are-consumer-reviews-good-for-business</a:t>
            </a:r>
          </a:p>
        </p:txBody>
      </p:sp>
    </p:spTree>
    <p:extLst>
      <p:ext uri="{BB962C8B-B14F-4D97-AF65-F5344CB8AC3E}">
        <p14:creationId xmlns:p14="http://schemas.microsoft.com/office/powerpoint/2010/main" val="387547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Let’s not split hairs.</a:t>
            </a:r>
          </a:p>
          <a:p>
            <a:pPr lvl="1"/>
            <a:r>
              <a:rPr lang="en-US" i="1" dirty="0"/>
              <a:t>A database is a large, organized collection of data.</a:t>
            </a:r>
          </a:p>
          <a:p>
            <a:r>
              <a:rPr lang="en-US" dirty="0"/>
              <a:t>Sometimes confused with a Database Management System (DBMS)</a:t>
            </a:r>
          </a:p>
          <a:p>
            <a:pPr lvl="1"/>
            <a:r>
              <a:rPr lang="en-US" i="1" dirty="0"/>
              <a:t>A DBMS is software that </a:t>
            </a:r>
            <a:r>
              <a:rPr lang="en-US" b="1" i="1" dirty="0"/>
              <a:t>stores, manages, </a:t>
            </a:r>
            <a:r>
              <a:rPr lang="en-US" i="1" dirty="0"/>
              <a:t>and facilitates </a:t>
            </a:r>
            <a:r>
              <a:rPr lang="en-US" b="1" i="1" dirty="0"/>
              <a:t>access</a:t>
            </a:r>
            <a:r>
              <a:rPr lang="en-US" i="1" dirty="0"/>
              <a:t> to data.</a:t>
            </a:r>
          </a:p>
        </p:txBody>
      </p:sp>
    </p:spTree>
    <p:extLst>
      <p:ext uri="{BB962C8B-B14F-4D97-AF65-F5344CB8AC3E}">
        <p14:creationId xmlns:p14="http://schemas.microsoft.com/office/powerpoint/2010/main" val="1034124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8297" y="361950"/>
            <a:ext cx="2286000" cy="2438399"/>
          </a:xfrm>
        </p:spPr>
        <p:txBody>
          <a:bodyPr>
            <a:noAutofit/>
          </a:bodyPr>
          <a:lstStyle/>
          <a:p>
            <a:r>
              <a:rPr lang="en-US" sz="2000" dirty="0"/>
              <a:t>Berkeley Roots!</a:t>
            </a:r>
          </a:p>
          <a:p>
            <a:pPr lvl="1"/>
            <a:r>
              <a:rPr lang="en-US" sz="1800" dirty="0"/>
              <a:t>Ingres / Postgres</a:t>
            </a:r>
          </a:p>
          <a:p>
            <a:pPr lvl="1"/>
            <a:r>
              <a:rPr lang="en-US" sz="1800" dirty="0"/>
              <a:t>Sybase</a:t>
            </a:r>
          </a:p>
          <a:p>
            <a:pPr lvl="1"/>
            <a:r>
              <a:rPr lang="en-US" sz="1800" dirty="0"/>
              <a:t>Informix</a:t>
            </a:r>
          </a:p>
          <a:p>
            <a:pPr lvl="1"/>
            <a:endParaRPr lang="en-US" sz="2000" dirty="0"/>
          </a:p>
        </p:txBody>
      </p:sp>
      <p:pic>
        <p:nvPicPr>
          <p:cNvPr id="2050" name="Picture 2" descr="https://hpi.de/fileadmin/user_upload/fachgebiete/naumann/projekte/RDBMSGenealogy/RDBMS_Genealogy_V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5"/>
            <a:ext cx="7279857" cy="514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>
          <a:xfrm>
            <a:off x="198571" y="507722"/>
            <a:ext cx="6882714" cy="1519881"/>
          </a:xfrm>
          <a:custGeom>
            <a:avLst/>
            <a:gdLst>
              <a:gd name="connsiteX0" fmla="*/ 247135 w 6882714"/>
              <a:gd name="connsiteY0" fmla="*/ 148281 h 1519881"/>
              <a:gd name="connsiteX1" fmla="*/ 0 w 6882714"/>
              <a:gd name="connsiteY1" fmla="*/ 630194 h 1519881"/>
              <a:gd name="connsiteX2" fmla="*/ 803189 w 6882714"/>
              <a:gd name="connsiteY2" fmla="*/ 1124464 h 1519881"/>
              <a:gd name="connsiteX3" fmla="*/ 2150076 w 6882714"/>
              <a:gd name="connsiteY3" fmla="*/ 1346886 h 1519881"/>
              <a:gd name="connsiteX4" fmla="*/ 5758249 w 6882714"/>
              <a:gd name="connsiteY4" fmla="*/ 1519881 h 1519881"/>
              <a:gd name="connsiteX5" fmla="*/ 6882714 w 6882714"/>
              <a:gd name="connsiteY5" fmla="*/ 1482810 h 1519881"/>
              <a:gd name="connsiteX6" fmla="*/ 6759146 w 6882714"/>
              <a:gd name="connsiteY6" fmla="*/ 506627 h 1519881"/>
              <a:gd name="connsiteX7" fmla="*/ 6030097 w 6882714"/>
              <a:gd name="connsiteY7" fmla="*/ 0 h 1519881"/>
              <a:gd name="connsiteX8" fmla="*/ 741406 w 6882714"/>
              <a:gd name="connsiteY8" fmla="*/ 0 h 1519881"/>
              <a:gd name="connsiteX9" fmla="*/ 247135 w 6882714"/>
              <a:gd name="connsiteY9" fmla="*/ 148281 h 1519881"/>
              <a:gd name="connsiteX0" fmla="*/ 247135 w 6882714"/>
              <a:gd name="connsiteY0" fmla="*/ 148281 h 1519881"/>
              <a:gd name="connsiteX1" fmla="*/ 0 w 6882714"/>
              <a:gd name="connsiteY1" fmla="*/ 630194 h 1519881"/>
              <a:gd name="connsiteX2" fmla="*/ 914400 w 6882714"/>
              <a:gd name="connsiteY2" fmla="*/ 568410 h 1519881"/>
              <a:gd name="connsiteX3" fmla="*/ 2150076 w 6882714"/>
              <a:gd name="connsiteY3" fmla="*/ 1346886 h 1519881"/>
              <a:gd name="connsiteX4" fmla="*/ 5758249 w 6882714"/>
              <a:gd name="connsiteY4" fmla="*/ 1519881 h 1519881"/>
              <a:gd name="connsiteX5" fmla="*/ 6882714 w 6882714"/>
              <a:gd name="connsiteY5" fmla="*/ 1482810 h 1519881"/>
              <a:gd name="connsiteX6" fmla="*/ 6759146 w 6882714"/>
              <a:gd name="connsiteY6" fmla="*/ 506627 h 1519881"/>
              <a:gd name="connsiteX7" fmla="*/ 6030097 w 6882714"/>
              <a:gd name="connsiteY7" fmla="*/ 0 h 1519881"/>
              <a:gd name="connsiteX8" fmla="*/ 741406 w 6882714"/>
              <a:gd name="connsiteY8" fmla="*/ 0 h 1519881"/>
              <a:gd name="connsiteX9" fmla="*/ 247135 w 6882714"/>
              <a:gd name="connsiteY9" fmla="*/ 148281 h 1519881"/>
              <a:gd name="connsiteX0" fmla="*/ 247135 w 6882714"/>
              <a:gd name="connsiteY0" fmla="*/ 148281 h 1519881"/>
              <a:gd name="connsiteX1" fmla="*/ 0 w 6882714"/>
              <a:gd name="connsiteY1" fmla="*/ 630194 h 1519881"/>
              <a:gd name="connsiteX2" fmla="*/ 914400 w 6882714"/>
              <a:gd name="connsiteY2" fmla="*/ 568410 h 1519881"/>
              <a:gd name="connsiteX3" fmla="*/ 2150076 w 6882714"/>
              <a:gd name="connsiteY3" fmla="*/ 1346886 h 1519881"/>
              <a:gd name="connsiteX4" fmla="*/ 5758249 w 6882714"/>
              <a:gd name="connsiteY4" fmla="*/ 1519881 h 1519881"/>
              <a:gd name="connsiteX5" fmla="*/ 6882714 w 6882714"/>
              <a:gd name="connsiteY5" fmla="*/ 1482810 h 1519881"/>
              <a:gd name="connsiteX6" fmla="*/ 6759146 w 6882714"/>
              <a:gd name="connsiteY6" fmla="*/ 506627 h 1519881"/>
              <a:gd name="connsiteX7" fmla="*/ 6030097 w 6882714"/>
              <a:gd name="connsiteY7" fmla="*/ 0 h 1519881"/>
              <a:gd name="connsiteX8" fmla="*/ 741406 w 6882714"/>
              <a:gd name="connsiteY8" fmla="*/ 0 h 1519881"/>
              <a:gd name="connsiteX9" fmla="*/ 247135 w 6882714"/>
              <a:gd name="connsiteY9" fmla="*/ 148281 h 151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82714" h="1519881">
                <a:moveTo>
                  <a:pt x="247135" y="148281"/>
                </a:moveTo>
                <a:lnTo>
                  <a:pt x="0" y="630194"/>
                </a:lnTo>
                <a:lnTo>
                  <a:pt x="914400" y="568410"/>
                </a:lnTo>
                <a:cubicBezTo>
                  <a:pt x="1227438" y="951470"/>
                  <a:pt x="1738184" y="1087394"/>
                  <a:pt x="2150076" y="1346886"/>
                </a:cubicBezTo>
                <a:lnTo>
                  <a:pt x="5758249" y="1519881"/>
                </a:lnTo>
                <a:lnTo>
                  <a:pt x="6882714" y="1482810"/>
                </a:lnTo>
                <a:lnTo>
                  <a:pt x="6759146" y="506627"/>
                </a:lnTo>
                <a:lnTo>
                  <a:pt x="6030097" y="0"/>
                </a:lnTo>
                <a:lnTo>
                  <a:pt x="741406" y="0"/>
                </a:lnTo>
                <a:lnTo>
                  <a:pt x="247135" y="148281"/>
                </a:lnTo>
                <a:close/>
              </a:path>
            </a:pathLst>
          </a:custGeom>
          <a:solidFill>
            <a:srgbClr val="FFFF00">
              <a:alpha val="34118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13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8297" y="361950"/>
            <a:ext cx="2286000" cy="2438399"/>
          </a:xfrm>
        </p:spPr>
        <p:txBody>
          <a:bodyPr>
            <a:noAutofit/>
          </a:bodyPr>
          <a:lstStyle/>
          <a:p>
            <a:r>
              <a:rPr lang="en-US" sz="2000" dirty="0"/>
              <a:t>Berkeley Roots!</a:t>
            </a:r>
          </a:p>
          <a:p>
            <a:pPr lvl="1"/>
            <a:r>
              <a:rPr lang="en-US" sz="1800" dirty="0"/>
              <a:t>Ingres / Postgres</a:t>
            </a:r>
          </a:p>
          <a:p>
            <a:pPr lvl="1"/>
            <a:r>
              <a:rPr lang="en-US" sz="1800" dirty="0"/>
              <a:t>Sybase</a:t>
            </a:r>
          </a:p>
          <a:p>
            <a:pPr lvl="1"/>
            <a:r>
              <a:rPr lang="en-US" sz="1800" dirty="0"/>
              <a:t>Informix</a:t>
            </a:r>
          </a:p>
          <a:p>
            <a:pPr lvl="1"/>
            <a:endParaRPr lang="en-US" sz="2000" dirty="0"/>
          </a:p>
        </p:txBody>
      </p:sp>
      <p:pic>
        <p:nvPicPr>
          <p:cNvPr id="2050" name="Picture 2" descr="https://hpi.de/fileadmin/user_upload/fachgebiete/naumann/projekte/RDBMSGenealogy/RDBMS_Genealogy_V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5"/>
            <a:ext cx="7279857" cy="514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>
          <a:xfrm>
            <a:off x="198571" y="507722"/>
            <a:ext cx="6882714" cy="1519881"/>
          </a:xfrm>
          <a:custGeom>
            <a:avLst/>
            <a:gdLst>
              <a:gd name="connsiteX0" fmla="*/ 247135 w 6882714"/>
              <a:gd name="connsiteY0" fmla="*/ 148281 h 1519881"/>
              <a:gd name="connsiteX1" fmla="*/ 0 w 6882714"/>
              <a:gd name="connsiteY1" fmla="*/ 630194 h 1519881"/>
              <a:gd name="connsiteX2" fmla="*/ 803189 w 6882714"/>
              <a:gd name="connsiteY2" fmla="*/ 1124464 h 1519881"/>
              <a:gd name="connsiteX3" fmla="*/ 2150076 w 6882714"/>
              <a:gd name="connsiteY3" fmla="*/ 1346886 h 1519881"/>
              <a:gd name="connsiteX4" fmla="*/ 5758249 w 6882714"/>
              <a:gd name="connsiteY4" fmla="*/ 1519881 h 1519881"/>
              <a:gd name="connsiteX5" fmla="*/ 6882714 w 6882714"/>
              <a:gd name="connsiteY5" fmla="*/ 1482810 h 1519881"/>
              <a:gd name="connsiteX6" fmla="*/ 6759146 w 6882714"/>
              <a:gd name="connsiteY6" fmla="*/ 506627 h 1519881"/>
              <a:gd name="connsiteX7" fmla="*/ 6030097 w 6882714"/>
              <a:gd name="connsiteY7" fmla="*/ 0 h 1519881"/>
              <a:gd name="connsiteX8" fmla="*/ 741406 w 6882714"/>
              <a:gd name="connsiteY8" fmla="*/ 0 h 1519881"/>
              <a:gd name="connsiteX9" fmla="*/ 247135 w 6882714"/>
              <a:gd name="connsiteY9" fmla="*/ 148281 h 1519881"/>
              <a:gd name="connsiteX0" fmla="*/ 247135 w 6882714"/>
              <a:gd name="connsiteY0" fmla="*/ 148281 h 1519881"/>
              <a:gd name="connsiteX1" fmla="*/ 0 w 6882714"/>
              <a:gd name="connsiteY1" fmla="*/ 630194 h 1519881"/>
              <a:gd name="connsiteX2" fmla="*/ 914400 w 6882714"/>
              <a:gd name="connsiteY2" fmla="*/ 568410 h 1519881"/>
              <a:gd name="connsiteX3" fmla="*/ 2150076 w 6882714"/>
              <a:gd name="connsiteY3" fmla="*/ 1346886 h 1519881"/>
              <a:gd name="connsiteX4" fmla="*/ 5758249 w 6882714"/>
              <a:gd name="connsiteY4" fmla="*/ 1519881 h 1519881"/>
              <a:gd name="connsiteX5" fmla="*/ 6882714 w 6882714"/>
              <a:gd name="connsiteY5" fmla="*/ 1482810 h 1519881"/>
              <a:gd name="connsiteX6" fmla="*/ 6759146 w 6882714"/>
              <a:gd name="connsiteY6" fmla="*/ 506627 h 1519881"/>
              <a:gd name="connsiteX7" fmla="*/ 6030097 w 6882714"/>
              <a:gd name="connsiteY7" fmla="*/ 0 h 1519881"/>
              <a:gd name="connsiteX8" fmla="*/ 741406 w 6882714"/>
              <a:gd name="connsiteY8" fmla="*/ 0 h 1519881"/>
              <a:gd name="connsiteX9" fmla="*/ 247135 w 6882714"/>
              <a:gd name="connsiteY9" fmla="*/ 148281 h 1519881"/>
              <a:gd name="connsiteX0" fmla="*/ 247135 w 6882714"/>
              <a:gd name="connsiteY0" fmla="*/ 148281 h 1519881"/>
              <a:gd name="connsiteX1" fmla="*/ 0 w 6882714"/>
              <a:gd name="connsiteY1" fmla="*/ 630194 h 1519881"/>
              <a:gd name="connsiteX2" fmla="*/ 914400 w 6882714"/>
              <a:gd name="connsiteY2" fmla="*/ 568410 h 1519881"/>
              <a:gd name="connsiteX3" fmla="*/ 2150076 w 6882714"/>
              <a:gd name="connsiteY3" fmla="*/ 1346886 h 1519881"/>
              <a:gd name="connsiteX4" fmla="*/ 5758249 w 6882714"/>
              <a:gd name="connsiteY4" fmla="*/ 1519881 h 1519881"/>
              <a:gd name="connsiteX5" fmla="*/ 6882714 w 6882714"/>
              <a:gd name="connsiteY5" fmla="*/ 1482810 h 1519881"/>
              <a:gd name="connsiteX6" fmla="*/ 6759146 w 6882714"/>
              <a:gd name="connsiteY6" fmla="*/ 506627 h 1519881"/>
              <a:gd name="connsiteX7" fmla="*/ 6030097 w 6882714"/>
              <a:gd name="connsiteY7" fmla="*/ 0 h 1519881"/>
              <a:gd name="connsiteX8" fmla="*/ 741406 w 6882714"/>
              <a:gd name="connsiteY8" fmla="*/ 0 h 1519881"/>
              <a:gd name="connsiteX9" fmla="*/ 247135 w 6882714"/>
              <a:gd name="connsiteY9" fmla="*/ 148281 h 151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82714" h="1519881">
                <a:moveTo>
                  <a:pt x="247135" y="148281"/>
                </a:moveTo>
                <a:lnTo>
                  <a:pt x="0" y="630194"/>
                </a:lnTo>
                <a:lnTo>
                  <a:pt x="914400" y="568410"/>
                </a:lnTo>
                <a:cubicBezTo>
                  <a:pt x="1227438" y="951470"/>
                  <a:pt x="1738184" y="1087394"/>
                  <a:pt x="2150076" y="1346886"/>
                </a:cubicBezTo>
                <a:lnTo>
                  <a:pt x="5758249" y="1519881"/>
                </a:lnTo>
                <a:lnTo>
                  <a:pt x="6882714" y="1482810"/>
                </a:lnTo>
                <a:lnTo>
                  <a:pt x="6759146" y="506627"/>
                </a:lnTo>
                <a:lnTo>
                  <a:pt x="6030097" y="0"/>
                </a:lnTo>
                <a:lnTo>
                  <a:pt x="741406" y="0"/>
                </a:lnTo>
                <a:lnTo>
                  <a:pt x="247135" y="148281"/>
                </a:lnTo>
                <a:close/>
              </a:path>
            </a:pathLst>
          </a:custGeom>
          <a:solidFill>
            <a:srgbClr val="FFFF00">
              <a:alpha val="34118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UC Berkeley</a:t>
            </a:r>
          </a:p>
        </p:txBody>
      </p:sp>
      <p:sp>
        <p:nvSpPr>
          <p:cNvPr id="2" name="Freeform 1"/>
          <p:cNvSpPr/>
          <p:nvPr/>
        </p:nvSpPr>
        <p:spPr>
          <a:xfrm>
            <a:off x="778476" y="1828800"/>
            <a:ext cx="6264875" cy="580768"/>
          </a:xfrm>
          <a:custGeom>
            <a:avLst/>
            <a:gdLst>
              <a:gd name="connsiteX0" fmla="*/ 24713 w 6264875"/>
              <a:gd name="connsiteY0" fmla="*/ 0 h 580768"/>
              <a:gd name="connsiteX1" fmla="*/ 0 w 6264875"/>
              <a:gd name="connsiteY1" fmla="*/ 308919 h 580768"/>
              <a:gd name="connsiteX2" fmla="*/ 976183 w 6264875"/>
              <a:gd name="connsiteY2" fmla="*/ 345989 h 580768"/>
              <a:gd name="connsiteX3" fmla="*/ 1927654 w 6264875"/>
              <a:gd name="connsiteY3" fmla="*/ 358346 h 580768"/>
              <a:gd name="connsiteX4" fmla="*/ 2026508 w 6264875"/>
              <a:gd name="connsiteY4" fmla="*/ 432486 h 580768"/>
              <a:gd name="connsiteX5" fmla="*/ 3521675 w 6264875"/>
              <a:gd name="connsiteY5" fmla="*/ 506627 h 580768"/>
              <a:gd name="connsiteX6" fmla="*/ 4386648 w 6264875"/>
              <a:gd name="connsiteY6" fmla="*/ 543697 h 580768"/>
              <a:gd name="connsiteX7" fmla="*/ 6153665 w 6264875"/>
              <a:gd name="connsiteY7" fmla="*/ 580768 h 580768"/>
              <a:gd name="connsiteX8" fmla="*/ 6264875 w 6264875"/>
              <a:gd name="connsiteY8" fmla="*/ 271849 h 580768"/>
              <a:gd name="connsiteX9" fmla="*/ 4448432 w 6264875"/>
              <a:gd name="connsiteY9" fmla="*/ 172995 h 580768"/>
              <a:gd name="connsiteX10" fmla="*/ 1260389 w 6264875"/>
              <a:gd name="connsiteY10" fmla="*/ 24714 h 580768"/>
              <a:gd name="connsiteX11" fmla="*/ 24713 w 6264875"/>
              <a:gd name="connsiteY11" fmla="*/ 0 h 58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64875" h="580768">
                <a:moveTo>
                  <a:pt x="24713" y="0"/>
                </a:moveTo>
                <a:lnTo>
                  <a:pt x="0" y="308919"/>
                </a:lnTo>
                <a:lnTo>
                  <a:pt x="976183" y="345989"/>
                </a:lnTo>
                <a:lnTo>
                  <a:pt x="1927654" y="358346"/>
                </a:lnTo>
                <a:lnTo>
                  <a:pt x="2026508" y="432486"/>
                </a:lnTo>
                <a:lnTo>
                  <a:pt x="3521675" y="506627"/>
                </a:lnTo>
                <a:lnTo>
                  <a:pt x="4386648" y="543697"/>
                </a:lnTo>
                <a:lnTo>
                  <a:pt x="6153665" y="580768"/>
                </a:lnTo>
                <a:lnTo>
                  <a:pt x="6264875" y="271849"/>
                </a:lnTo>
                <a:lnTo>
                  <a:pt x="4448432" y="172995"/>
                </a:lnTo>
                <a:lnTo>
                  <a:pt x="1260389" y="24714"/>
                </a:lnTo>
                <a:lnTo>
                  <a:pt x="24713" y="0"/>
                </a:lnTo>
                <a:close/>
              </a:path>
            </a:pathLst>
          </a:custGeom>
          <a:solidFill>
            <a:srgbClr val="D72C2F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Oracle</a:t>
            </a:r>
          </a:p>
        </p:txBody>
      </p:sp>
      <p:sp>
        <p:nvSpPr>
          <p:cNvPr id="4" name="Freeform 3"/>
          <p:cNvSpPr/>
          <p:nvPr/>
        </p:nvSpPr>
        <p:spPr>
          <a:xfrm>
            <a:off x="259492" y="2718486"/>
            <a:ext cx="6722076" cy="1124465"/>
          </a:xfrm>
          <a:custGeom>
            <a:avLst/>
            <a:gdLst>
              <a:gd name="connsiteX0" fmla="*/ 0 w 6722076"/>
              <a:gd name="connsiteY0" fmla="*/ 741406 h 1124465"/>
              <a:gd name="connsiteX1" fmla="*/ 49427 w 6722076"/>
              <a:gd name="connsiteY1" fmla="*/ 1099752 h 1124465"/>
              <a:gd name="connsiteX2" fmla="*/ 691978 w 6722076"/>
              <a:gd name="connsiteY2" fmla="*/ 1124465 h 1124465"/>
              <a:gd name="connsiteX3" fmla="*/ 914400 w 6722076"/>
              <a:gd name="connsiteY3" fmla="*/ 642552 h 1124465"/>
              <a:gd name="connsiteX4" fmla="*/ 6697362 w 6722076"/>
              <a:gd name="connsiteY4" fmla="*/ 630195 h 1124465"/>
              <a:gd name="connsiteX5" fmla="*/ 6722076 w 6722076"/>
              <a:gd name="connsiteY5" fmla="*/ 135925 h 1124465"/>
              <a:gd name="connsiteX6" fmla="*/ 6672649 w 6722076"/>
              <a:gd name="connsiteY6" fmla="*/ 0 h 1124465"/>
              <a:gd name="connsiteX7" fmla="*/ 5474043 w 6722076"/>
              <a:gd name="connsiteY7" fmla="*/ 0 h 1124465"/>
              <a:gd name="connsiteX8" fmla="*/ 2594919 w 6722076"/>
              <a:gd name="connsiteY8" fmla="*/ 98855 h 1124465"/>
              <a:gd name="connsiteX9" fmla="*/ 889686 w 6722076"/>
              <a:gd name="connsiteY9" fmla="*/ 148282 h 1124465"/>
              <a:gd name="connsiteX10" fmla="*/ 197708 w 6722076"/>
              <a:gd name="connsiteY10" fmla="*/ 383060 h 1124465"/>
              <a:gd name="connsiteX11" fmla="*/ 0 w 6722076"/>
              <a:gd name="connsiteY11" fmla="*/ 741406 h 1124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22076" h="1124465">
                <a:moveTo>
                  <a:pt x="0" y="741406"/>
                </a:moveTo>
                <a:lnTo>
                  <a:pt x="49427" y="1099752"/>
                </a:lnTo>
                <a:lnTo>
                  <a:pt x="691978" y="1124465"/>
                </a:lnTo>
                <a:lnTo>
                  <a:pt x="914400" y="642552"/>
                </a:lnTo>
                <a:lnTo>
                  <a:pt x="6697362" y="630195"/>
                </a:lnTo>
                <a:lnTo>
                  <a:pt x="6722076" y="135925"/>
                </a:lnTo>
                <a:lnTo>
                  <a:pt x="6672649" y="0"/>
                </a:lnTo>
                <a:lnTo>
                  <a:pt x="5474043" y="0"/>
                </a:lnTo>
                <a:lnTo>
                  <a:pt x="2594919" y="98855"/>
                </a:lnTo>
                <a:lnTo>
                  <a:pt x="889686" y="148282"/>
                </a:lnTo>
                <a:lnTo>
                  <a:pt x="197708" y="383060"/>
                </a:lnTo>
                <a:lnTo>
                  <a:pt x="0" y="741406"/>
                </a:lnTo>
                <a:close/>
              </a:path>
            </a:pathLst>
          </a:custGeom>
          <a:solidFill>
            <a:srgbClr val="0070C0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IBM</a:t>
            </a:r>
          </a:p>
        </p:txBody>
      </p:sp>
    </p:spTree>
    <p:extLst>
      <p:ext uri="{BB962C8B-B14F-4D97-AF65-F5344CB8AC3E}">
        <p14:creationId xmlns:p14="http://schemas.microsoft.com/office/powerpoint/2010/main" val="12415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DBMSs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Traditionally DBMS referred to relational databases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RDBMS</a:t>
            </a:r>
            <a:r>
              <a:rPr lang="en-US" dirty="0"/>
              <a:t> is a more appropriate term</a:t>
            </a:r>
          </a:p>
          <a:p>
            <a:r>
              <a:rPr lang="en-US" b="1" dirty="0"/>
              <a:t>SQL</a:t>
            </a:r>
            <a:r>
              <a:rPr lang="en-US" dirty="0"/>
              <a:t> data description and manipulation language</a:t>
            </a:r>
          </a:p>
          <a:p>
            <a:r>
              <a:rPr lang="en-US" b="1" dirty="0"/>
              <a:t>ACID</a:t>
            </a:r>
            <a:r>
              <a:rPr lang="en-US" dirty="0"/>
              <a:t> transaction consistency </a:t>
            </a:r>
          </a:p>
          <a:p>
            <a:r>
              <a:rPr lang="en-US" b="1" dirty="0"/>
              <a:t>Durable </a:t>
            </a:r>
            <a:r>
              <a:rPr lang="en-US" dirty="0"/>
              <a:t>writes (prevent data loss)</a:t>
            </a:r>
            <a:endParaRPr lang="en-US" b="1" dirty="0"/>
          </a:p>
          <a:p>
            <a:r>
              <a:rPr lang="en-US" b="1" dirty="0"/>
              <a:t>Mature</a:t>
            </a:r>
            <a:r>
              <a:rPr lang="en-US" dirty="0"/>
              <a:t> technologies </a:t>
            </a:r>
            <a:r>
              <a:rPr lang="is-IS" dirty="0"/>
              <a:t>…</a:t>
            </a:r>
            <a:endParaRPr lang="is-IS" sz="3200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41231" y="1428750"/>
            <a:ext cx="6079825" cy="974966"/>
            <a:chOff x="403057" y="2561993"/>
            <a:chExt cx="8106433" cy="12999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507" y="2654166"/>
              <a:ext cx="1436848" cy="11661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0360" y="2564570"/>
              <a:ext cx="1463067" cy="129737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7431" y="2993581"/>
              <a:ext cx="1812059" cy="858916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403057" y="2564569"/>
              <a:ext cx="1247932" cy="1247932"/>
              <a:chOff x="403057" y="2564569"/>
              <a:chExt cx="1247932" cy="124793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3057" y="2564569"/>
                <a:ext cx="1247932" cy="1247932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5471" y="3466994"/>
                <a:ext cx="579162" cy="299648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4994" y="2561993"/>
              <a:ext cx="1250508" cy="1250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3361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of DBMS Technologies 2019</a:t>
            </a:r>
          </a:p>
        </p:txBody>
      </p:sp>
      <p:sp>
        <p:nvSpPr>
          <p:cNvPr id="5" name="Rectangle 4"/>
          <p:cNvSpPr/>
          <p:nvPr/>
        </p:nvSpPr>
        <p:spPr>
          <a:xfrm>
            <a:off x="397476" y="4603581"/>
            <a:ext cx="26818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Helvetica Neue"/>
              </a:rPr>
              <a:t>http://</a:t>
            </a:r>
            <a:r>
              <a:rPr lang="en-US" sz="1350" dirty="0" err="1">
                <a:latin typeface="Helvetica Neue"/>
              </a:rPr>
              <a:t>db-engines.com</a:t>
            </a:r>
            <a:r>
              <a:rPr lang="en-US" sz="1350" dirty="0">
                <a:latin typeface="Helvetica Neue"/>
              </a:rPr>
              <a:t>/en/ranking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4095750"/>
            <a:ext cx="59703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 Neue"/>
              </a:rPr>
              <a:t>Based on #mentions (e.g., stack overflow), google trends, job postings, profile data on LinkedIn, tweets </a:t>
            </a:r>
            <a:r>
              <a:rPr lang="is-IS" sz="1350" dirty="0">
                <a:latin typeface="Helvetica Neue"/>
              </a:rPr>
              <a:t>…</a:t>
            </a:r>
            <a:endParaRPr lang="en-US" sz="1350" dirty="0"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184D4-A236-4047-A17C-B69AE4FBB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75609"/>
            <a:ext cx="6756401" cy="296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4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752"/>
          <a:stretch/>
        </p:blipFill>
        <p:spPr>
          <a:xfrm>
            <a:off x="1394283" y="1191718"/>
            <a:ext cx="6708679" cy="34402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 Market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766476" y="2678555"/>
            <a:ext cx="3807305" cy="103432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r>
              <a:rPr lang="en-US" sz="3300" dirty="0">
                <a:solidFill>
                  <a:schemeClr val="bg1"/>
                </a:solidFill>
                <a:latin typeface="Helvetica Neue"/>
                <a:ea typeface="Helvetica Neue Light" charset="0"/>
                <a:cs typeface="Helvetica Neue Light" charset="0"/>
              </a:rPr>
              <a:t>Big Market &gt; 41B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D25202-3F68-4609-93CA-5D9F045854DC}"/>
              </a:ext>
            </a:extLst>
          </p:cNvPr>
          <p:cNvSpPr/>
          <p:nvPr/>
        </p:nvSpPr>
        <p:spPr>
          <a:xfrm>
            <a:off x="0" y="4881890"/>
            <a:ext cx="75886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http://www.infoworld.com/article/2916057/open-source-software/open-source-threatens-to-eat-the-database-market.html</a:t>
            </a:r>
          </a:p>
        </p:txBody>
      </p:sp>
    </p:spTree>
    <p:extLst>
      <p:ext uri="{BB962C8B-B14F-4D97-AF65-F5344CB8AC3E}">
        <p14:creationId xmlns:p14="http://schemas.microsoft.com/office/powerpoint/2010/main" val="141014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752"/>
          <a:stretch/>
        </p:blipFill>
        <p:spPr>
          <a:xfrm>
            <a:off x="1394283" y="1191718"/>
            <a:ext cx="6708679" cy="344024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1000497" y="957028"/>
            <a:ext cx="7454735" cy="3781227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3184311" y="957028"/>
            <a:ext cx="2776928" cy="1000594"/>
          </a:xfrm>
          <a:prstGeom prst="wedgeRoundRectCallout">
            <a:avLst>
              <a:gd name="adj1" fmla="val 66333"/>
              <a:gd name="adj2" fmla="val 4875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r>
              <a:rPr lang="en-US" sz="2100" dirty="0">
                <a:solidFill>
                  <a:srgbClr val="000000"/>
                </a:solidFill>
                <a:latin typeface="Helvetica Neue"/>
                <a:ea typeface="Helvetica Neue Light" charset="0"/>
                <a:cs typeface="Helvetica Neue Light" charset="0"/>
              </a:rPr>
              <a:t>What is happening here?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081720" y="1994171"/>
            <a:ext cx="4838602" cy="778213"/>
            <a:chOff x="1251626" y="2658894"/>
            <a:chExt cx="6451469" cy="1037617"/>
          </a:xfrm>
          <a:solidFill>
            <a:schemeClr val="accent1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1251626" y="3644630"/>
              <a:ext cx="499353" cy="51881"/>
            </a:xfrm>
            <a:prstGeom prst="rect">
              <a:avLst/>
            </a:prstGeom>
            <a:grp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 dirty="0">
                <a:solidFill>
                  <a:srgbClr val="000000"/>
                </a:solidFill>
                <a:latin typeface="Helvetica Neue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457856" y="3505201"/>
              <a:ext cx="463684" cy="81064"/>
            </a:xfrm>
            <a:prstGeom prst="rect">
              <a:avLst/>
            </a:prstGeom>
            <a:grp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 dirty="0">
                <a:solidFill>
                  <a:srgbClr val="000000"/>
                </a:solidFill>
                <a:latin typeface="Helvetica Neue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3641387" y="3313889"/>
              <a:ext cx="489625" cy="103761"/>
            </a:xfrm>
            <a:prstGeom prst="rect">
              <a:avLst/>
            </a:prstGeom>
            <a:grp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 dirty="0">
                <a:solidFill>
                  <a:srgbClr val="000000"/>
                </a:solidFill>
                <a:latin typeface="Helvetica Neue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833435" y="3099881"/>
              <a:ext cx="489625" cy="142673"/>
            </a:xfrm>
            <a:prstGeom prst="rect">
              <a:avLst/>
            </a:prstGeom>
            <a:grp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 dirty="0">
                <a:solidFill>
                  <a:srgbClr val="000000"/>
                </a:solidFill>
                <a:latin typeface="Helvetica Neue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023452" y="2885825"/>
              <a:ext cx="489625" cy="170294"/>
            </a:xfrm>
            <a:prstGeom prst="rect">
              <a:avLst/>
            </a:prstGeom>
            <a:grp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 dirty="0">
                <a:solidFill>
                  <a:srgbClr val="000000"/>
                </a:solidFill>
                <a:latin typeface="Helvetica Neue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213470" y="2658894"/>
              <a:ext cx="489625" cy="188021"/>
            </a:xfrm>
            <a:prstGeom prst="rect">
              <a:avLst/>
            </a:prstGeom>
            <a:grp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 dirty="0">
                <a:solidFill>
                  <a:srgbClr val="000000"/>
                </a:solidFill>
                <a:latin typeface="Helvetica Neue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15838" y="4015772"/>
            <a:ext cx="172675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Helvetica Neue"/>
              </a:rPr>
              <a:t>Hadoop &amp; NoSQL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798196" y="4097777"/>
            <a:ext cx="151688" cy="14101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 Market</a:t>
            </a:r>
          </a:p>
        </p:txBody>
      </p:sp>
    </p:spTree>
    <p:extLst>
      <p:ext uri="{BB962C8B-B14F-4D97-AF65-F5344CB8AC3E}">
        <p14:creationId xmlns:p14="http://schemas.microsoft.com/office/powerpoint/2010/main" val="1694465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46888" y="1060704"/>
            <a:ext cx="8668512" cy="387324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Cloud DBMS disrupting on-premises vendors</a:t>
            </a:r>
          </a:p>
          <a:p>
            <a:pPr lvl="1"/>
            <a:r>
              <a:rPr lang="en-US" sz="2300" dirty="0"/>
              <a:t>Cloud is less relational-centric</a:t>
            </a:r>
          </a:p>
          <a:p>
            <a:pPr lvl="1"/>
            <a:r>
              <a:rPr lang="en-US" sz="2300" dirty="0"/>
              <a:t>But fastest-growing services at AWS are RDBMSs</a:t>
            </a:r>
          </a:p>
          <a:p>
            <a:r>
              <a:rPr lang="en-US" dirty="0"/>
              <a:t>“One size doesn’t fit all”</a:t>
            </a:r>
          </a:p>
          <a:p>
            <a:pPr lvl="1"/>
            <a:r>
              <a:rPr lang="en-US" sz="2300" dirty="0"/>
              <a:t>Main-memory DBMS</a:t>
            </a:r>
          </a:p>
          <a:p>
            <a:pPr lvl="1"/>
            <a:r>
              <a:rPr lang="en-US" sz="2300" dirty="0"/>
              <a:t>Graph DBMS</a:t>
            </a:r>
          </a:p>
          <a:p>
            <a:pPr lvl="1"/>
            <a:r>
              <a:rPr lang="en-US" sz="2300" dirty="0" err="1"/>
              <a:t>TimeSeries</a:t>
            </a:r>
            <a:r>
              <a:rPr lang="en-US" sz="2300" dirty="0"/>
              <a:t> DBMS</a:t>
            </a:r>
          </a:p>
          <a:p>
            <a:pPr lvl="1"/>
            <a:r>
              <a:rPr lang="en-US" sz="2300" dirty="0"/>
              <a:t>Key-Value Stores (NoSQL)</a:t>
            </a:r>
          </a:p>
          <a:p>
            <a:pPr lvl="1"/>
            <a:r>
              <a:rPr lang="en-US" sz="2300" dirty="0"/>
              <a:t>Analytics Platforms (Spark, Hadoop)</a:t>
            </a:r>
          </a:p>
          <a:p>
            <a:r>
              <a:rPr lang="en-US" dirty="0"/>
              <a:t>Tools for working with data</a:t>
            </a:r>
          </a:p>
          <a:p>
            <a:pPr lvl="1"/>
            <a:r>
              <a:rPr lang="en-US" sz="2300" dirty="0"/>
              <a:t>Business Intelligence (charting tools)</a:t>
            </a:r>
          </a:p>
          <a:p>
            <a:pPr lvl="1"/>
            <a:r>
              <a:rPr lang="en-US" sz="2300" dirty="0"/>
              <a:t>ML/Data Science platforms</a:t>
            </a:r>
          </a:p>
          <a:p>
            <a:pPr lvl="1"/>
            <a:r>
              <a:rPr lang="en-US" sz="2300" dirty="0"/>
              <a:t>Data preparation and next-gen data integration (ETL)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48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46888" y="1428750"/>
            <a:ext cx="8668512" cy="272262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b="1" dirty="0"/>
              <a:t>Hardware</a:t>
            </a:r>
            <a:r>
              <a:rPr lang="en-US" sz="2400" dirty="0"/>
              <a:t> trends: </a:t>
            </a:r>
            <a:r>
              <a:rPr lang="en-US" sz="2400" i="1" dirty="0"/>
              <a:t>RAM</a:t>
            </a:r>
            <a:r>
              <a:rPr lang="en-US" sz="2400" dirty="0"/>
              <a:t>, </a:t>
            </a:r>
            <a:r>
              <a:rPr lang="en-US" sz="2400" i="1" dirty="0"/>
              <a:t>SSDs, NVRAM, GPUs, </a:t>
            </a:r>
            <a:r>
              <a:rPr lang="mr-IN" sz="2400" i="1" dirty="0"/>
              <a:t>…</a:t>
            </a:r>
            <a:endParaRPr lang="en-US" sz="2400" i="1" dirty="0"/>
          </a:p>
          <a:p>
            <a:pPr>
              <a:spcBef>
                <a:spcPts val="0"/>
              </a:spcBef>
            </a:pPr>
            <a:r>
              <a:rPr lang="en-US" sz="2400" b="1" dirty="0"/>
              <a:t>Platform</a:t>
            </a:r>
            <a:r>
              <a:rPr lang="en-US" sz="2400" dirty="0"/>
              <a:t> trends: cloud and elastic computing</a:t>
            </a:r>
            <a:endParaRPr lang="en-US" sz="2400" b="1" dirty="0"/>
          </a:p>
          <a:p>
            <a:pPr>
              <a:spcBef>
                <a:spcPts val="0"/>
              </a:spcBef>
            </a:pPr>
            <a:r>
              <a:rPr lang="en-US" sz="2400" dirty="0"/>
              <a:t>Need to </a:t>
            </a:r>
            <a:r>
              <a:rPr lang="en-US" sz="2400" b="1" dirty="0"/>
              <a:t>scale</a:t>
            </a:r>
            <a:r>
              <a:rPr lang="en-US" sz="2400" dirty="0"/>
              <a:t>: </a:t>
            </a:r>
            <a:r>
              <a:rPr lang="en-US" sz="2400" i="1" dirty="0"/>
              <a:t>storage</a:t>
            </a:r>
            <a:r>
              <a:rPr lang="en-US" sz="2400" dirty="0"/>
              <a:t> and </a:t>
            </a:r>
            <a:r>
              <a:rPr lang="en-US" sz="2400" i="1" dirty="0"/>
              <a:t>transactions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New </a:t>
            </a:r>
            <a:r>
              <a:rPr lang="en-US" sz="2400" b="1" dirty="0"/>
              <a:t>data-types</a:t>
            </a:r>
            <a:r>
              <a:rPr lang="en-US" sz="2400" dirty="0"/>
              <a:t>: </a:t>
            </a:r>
            <a:r>
              <a:rPr lang="en-US" sz="2400" i="1" dirty="0"/>
              <a:t>text</a:t>
            </a:r>
            <a:r>
              <a:rPr lang="en-US" sz="2400" dirty="0"/>
              <a:t>, </a:t>
            </a:r>
            <a:r>
              <a:rPr lang="en-US" sz="2400" i="1" dirty="0" err="1"/>
              <a:t>json</a:t>
            </a:r>
            <a:r>
              <a:rPr lang="en-US" sz="2400" dirty="0"/>
              <a:t>, </a:t>
            </a:r>
            <a:r>
              <a:rPr lang="en-US" sz="2400" i="1" dirty="0"/>
              <a:t>image, video</a:t>
            </a:r>
            <a:r>
              <a:rPr lang="is-IS" sz="2400" dirty="0"/>
              <a:t>…</a:t>
            </a: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dirty="0"/>
              <a:t>New </a:t>
            </a:r>
            <a:r>
              <a:rPr lang="en-US" sz="2400" b="1" dirty="0"/>
              <a:t>workloads</a:t>
            </a:r>
            <a:r>
              <a:rPr lang="en-US" sz="2400" dirty="0"/>
              <a:t>: </a:t>
            </a:r>
            <a:r>
              <a:rPr lang="en-US" sz="2400" i="1" dirty="0"/>
              <a:t>machine learning </a:t>
            </a:r>
            <a:r>
              <a:rPr lang="en-US" sz="2400" dirty="0"/>
              <a:t>&amp; advanced </a:t>
            </a:r>
            <a:r>
              <a:rPr lang="en-US" sz="2400" i="1" dirty="0"/>
              <a:t>analytics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0416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= Opportunity!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DBMS world is rapidly changing</a:t>
            </a:r>
          </a:p>
          <a:p>
            <a:pPr lvl="1"/>
            <a:r>
              <a:rPr lang="en-US" sz="2400" dirty="0"/>
              <a:t>Will discuss these changes towards end of the course</a:t>
            </a:r>
          </a:p>
          <a:p>
            <a:pPr lvl="1"/>
            <a:r>
              <a:rPr lang="en-US" sz="2400" dirty="0"/>
              <a:t>Our textbook is rather out of date (2003!)</a:t>
            </a:r>
          </a:p>
          <a:p>
            <a:r>
              <a:rPr lang="en-US" sz="2400" dirty="0"/>
              <a:t>Opportunity!</a:t>
            </a:r>
          </a:p>
          <a:p>
            <a:pPr lvl="1"/>
            <a:r>
              <a:rPr lang="en-US" sz="2400" dirty="0"/>
              <a:t>You can shape the future of DBMSs</a:t>
            </a:r>
          </a:p>
          <a:p>
            <a:pPr lvl="1"/>
            <a:endParaRPr lang="en-US" sz="2400" dirty="0"/>
          </a:p>
          <a:p>
            <a:r>
              <a:rPr lang="en-US" sz="2400" dirty="0"/>
              <a:t>We won’t follow the textbook slavishly.</a:t>
            </a:r>
          </a:p>
        </p:txBody>
      </p:sp>
    </p:spTree>
    <p:extLst>
      <p:ext uri="{BB962C8B-B14F-4D97-AF65-F5344CB8AC3E}">
        <p14:creationId xmlns:p14="http://schemas.microsoft.com/office/powerpoint/2010/main" val="1841639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am I missing, Database?</a:t>
            </a:r>
          </a:p>
        </p:txBody>
      </p:sp>
      <p:pic>
        <p:nvPicPr>
          <p:cNvPr id="7" name="Picture 2" descr="https://imgix.bustle.com/uploads/image/2018/7/2/90a815b7-499c-47cf-b1d9-cb2c5e09ce0c-5d79bd68-12ca-4a80-bcff-e4d98b578367-yacu_en.png?w=614&amp;fit=max&amp;auto=format&amp;q=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05" y="1060704"/>
            <a:ext cx="2020984" cy="411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131" y="1276350"/>
            <a:ext cx="4093474" cy="2302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124200" y="359987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latin typeface="Helvetica Neue"/>
              </a:rPr>
              <a:t>https://</a:t>
            </a:r>
            <a:r>
              <a:rPr lang="en-US" sz="1100" dirty="0" err="1">
                <a:latin typeface="Helvetica Neue"/>
              </a:rPr>
              <a:t>blog.bufferapp.com</a:t>
            </a:r>
            <a:r>
              <a:rPr lang="en-US" sz="1100" dirty="0">
                <a:latin typeface="Helvetica Neue"/>
              </a:rPr>
              <a:t>/</a:t>
            </a:r>
            <a:r>
              <a:rPr lang="en-US" sz="1100" dirty="0" err="1">
                <a:latin typeface="Helvetica Neue"/>
              </a:rPr>
              <a:t>instagram</a:t>
            </a:r>
            <a:r>
              <a:rPr lang="en-US" sz="1100" dirty="0">
                <a:latin typeface="Helvetica Neue"/>
              </a:rPr>
              <a:t>-analytics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13189" y="4705920"/>
            <a:ext cx="39249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https://</a:t>
            </a:r>
            <a:r>
              <a:rPr lang="en-US" sz="1100" dirty="0" err="1">
                <a:latin typeface="Helvetica Neue" charset="0"/>
                <a:ea typeface="Helvetica Neue" charset="0"/>
                <a:cs typeface="Helvetica Neue" charset="0"/>
              </a:rPr>
              <a:t>instagram-press.com</a:t>
            </a:r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/blog/2018/07/02/introducing-</a:t>
            </a:r>
            <a:r>
              <a:rPr lang="en-US" sz="1100" dirty="0" err="1">
                <a:latin typeface="Helvetica Neue" charset="0"/>
                <a:ea typeface="Helvetica Neue" charset="0"/>
                <a:cs typeface="Helvetica Neue" charset="0"/>
              </a:rPr>
              <a:t>youre</a:t>
            </a:r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-all-caught-up-in-feed/</a:t>
            </a:r>
          </a:p>
        </p:txBody>
      </p:sp>
    </p:spTree>
    <p:extLst>
      <p:ext uri="{BB962C8B-B14F-4D97-AF65-F5344CB8AC3E}">
        <p14:creationId xmlns:p14="http://schemas.microsoft.com/office/powerpoint/2010/main" val="2116040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Focus: </a:t>
            </a:r>
            <a:r>
              <a:rPr lang="en-US" b="1" dirty="0"/>
              <a:t>Foundational System Principles</a:t>
            </a:r>
          </a:p>
          <a:p>
            <a:pPr lvl="1"/>
            <a:r>
              <a:rPr lang="en-US" dirty="0"/>
              <a:t>Basic ideas and components</a:t>
            </a:r>
          </a:p>
          <a:p>
            <a:pPr lvl="1"/>
            <a:r>
              <a:rPr lang="en-US" dirty="0"/>
              <a:t>How to compose those components into a technology stack</a:t>
            </a:r>
          </a:p>
          <a:p>
            <a:pPr lvl="1"/>
            <a:endParaRPr lang="en-US" dirty="0"/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You will be able to </a:t>
            </a:r>
            <a:r>
              <a:rPr lang="en-US" b="1" dirty="0"/>
              <a:t>use</a:t>
            </a:r>
            <a:r>
              <a:rPr lang="en-US" dirty="0"/>
              <a:t> existing &amp; </a:t>
            </a:r>
            <a:r>
              <a:rPr lang="en-US" b="1" dirty="0"/>
              <a:t>build new </a:t>
            </a:r>
            <a:r>
              <a:rPr lang="en-US" dirty="0"/>
              <a:t>DBMS technologies!</a:t>
            </a:r>
          </a:p>
        </p:txBody>
      </p:sp>
    </p:spTree>
    <p:extLst>
      <p:ext uri="{BB962C8B-B14F-4D97-AF65-F5344CB8AC3E}">
        <p14:creationId xmlns:p14="http://schemas.microsoft.com/office/powerpoint/2010/main" val="797156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will learn...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 Oriented Programming with SQL (a la 61A)</a:t>
            </a:r>
          </a:p>
          <a:p>
            <a:r>
              <a:rPr lang="en-US" dirty="0"/>
              <a:t>Foundations of Data System Design</a:t>
            </a:r>
          </a:p>
          <a:p>
            <a:pPr lvl="1"/>
            <a:r>
              <a:rPr lang="en-US" dirty="0"/>
              <a:t>Storage, indexing</a:t>
            </a:r>
          </a:p>
          <a:p>
            <a:pPr lvl="1"/>
            <a:r>
              <a:rPr lang="en-US" dirty="0"/>
              <a:t>Query processing and optimization</a:t>
            </a:r>
          </a:p>
          <a:p>
            <a:r>
              <a:rPr lang="en-US" dirty="0"/>
              <a:t>Transactions</a:t>
            </a:r>
          </a:p>
          <a:p>
            <a:pPr lvl="1"/>
            <a:r>
              <a:rPr lang="en-US" dirty="0"/>
              <a:t>Concurrency, Consistency, Recovery</a:t>
            </a:r>
          </a:p>
          <a:p>
            <a:r>
              <a:rPr lang="en-US" dirty="0"/>
              <a:t>Data Modeling</a:t>
            </a:r>
          </a:p>
          <a:p>
            <a:pPr lvl="1"/>
            <a:r>
              <a:rPr lang="en-US" dirty="0"/>
              <a:t>Application-level representations of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81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Data Independence</a:t>
            </a:r>
          </a:p>
          <a:p>
            <a:r>
              <a:rPr lang="en-US" dirty="0"/>
              <a:t>Declarative Programming</a:t>
            </a:r>
          </a:p>
          <a:p>
            <a:r>
              <a:rPr lang="en-US" dirty="0"/>
              <a:t>Rendezvous in Time and Space</a:t>
            </a:r>
          </a:p>
          <a:p>
            <a:r>
              <a:rPr lang="en-US" dirty="0"/>
              <a:t>Isolation and consistency</a:t>
            </a:r>
          </a:p>
          <a:p>
            <a:r>
              <a:rPr lang="en-US" dirty="0"/>
              <a:t>Data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569072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will examine various levels of a DBMS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62000" y="1785185"/>
            <a:ext cx="5605472" cy="3358315"/>
            <a:chOff x="-2438400" y="1785185"/>
            <a:chExt cx="5605472" cy="3358315"/>
          </a:xfrm>
        </p:grpSpPr>
        <p:sp>
          <p:nvSpPr>
            <p:cNvPr id="4" name="Rectangle 3"/>
            <p:cNvSpPr/>
            <p:nvPr/>
          </p:nvSpPr>
          <p:spPr bwMode="auto">
            <a:xfrm>
              <a:off x="-2438399" y="3001004"/>
              <a:ext cx="2405020" cy="463338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80000">
                  <a:schemeClr val="tx2">
                    <a:lumMod val="50000"/>
                    <a:lumOff val="50000"/>
                  </a:schemeClr>
                </a:gs>
                <a:gs pos="100000">
                  <a:schemeClr val="bg2"/>
                </a:gs>
              </a:gsLst>
              <a:lin ang="1620000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Concurrency Control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2438400" y="3481967"/>
              <a:ext cx="2405020" cy="454481"/>
            </a:xfrm>
            <a:prstGeom prst="rect">
              <a:avLst/>
            </a:prstGeom>
            <a:gradFill rotWithShape="1">
              <a:gsLst>
                <a:gs pos="0">
                  <a:schemeClr val="bg1">
                    <a:lumMod val="50000"/>
                  </a:schemeClr>
                </a:gs>
                <a:gs pos="80000">
                  <a:schemeClr val="bg2">
                    <a:lumMod val="60000"/>
                    <a:lumOff val="40000"/>
                  </a:schemeClr>
                </a:gs>
                <a:gs pos="100000">
                  <a:schemeClr val="bg2">
                    <a:lumMod val="20000"/>
                    <a:lumOff val="80000"/>
                  </a:schemeClr>
                </a:gs>
              </a:gsLst>
              <a:lin ang="1620000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Recovery</a:t>
              </a:r>
            </a:p>
          </p:txBody>
        </p:sp>
        <p:sp>
          <p:nvSpPr>
            <p:cNvPr id="6" name="Right Brace 21"/>
            <p:cNvSpPr>
              <a:spLocks/>
            </p:cNvSpPr>
            <p:nvPr/>
          </p:nvSpPr>
          <p:spPr bwMode="auto">
            <a:xfrm flipH="1">
              <a:off x="92956" y="2859412"/>
              <a:ext cx="373443" cy="1209861"/>
            </a:xfrm>
            <a:prstGeom prst="rightBrace">
              <a:avLst>
                <a:gd name="adj1" fmla="val 8324"/>
                <a:gd name="adj2" fmla="val 50000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rgbClr val="000000"/>
                  </a:solidFill>
                  <a:latin typeface="Arial" charset="0"/>
                  <a:ea typeface="Osaka" charset="-128"/>
                </a:defRPr>
              </a:lvl1pPr>
              <a:lvl2pPr marL="742950" indent="-285750" eaLnBrk="0" hangingPunct="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rgbClr val="000000"/>
                  </a:solidFill>
                  <a:latin typeface="Arial" charset="0"/>
                  <a:ea typeface="Osaka" charset="-128"/>
                </a:defRPr>
              </a:lvl2pPr>
              <a:lvl3pPr marL="1143000" indent="-228600" eaLnBrk="0" hangingPunct="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rgbClr val="000000"/>
                  </a:solidFill>
                  <a:latin typeface="Arial" charset="0"/>
                  <a:ea typeface="Osaka" charset="-128"/>
                </a:defRPr>
              </a:lvl3pPr>
              <a:lvl4pPr marL="1600200" indent="-228600" eaLnBrk="0" hangingPunct="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rgbClr val="000000"/>
                  </a:solidFill>
                  <a:latin typeface="Arial" charset="0"/>
                  <a:ea typeface="Osaka" charset="-128"/>
                </a:defRPr>
              </a:lvl4pPr>
              <a:lvl5pPr marL="2057400" indent="-228600" eaLnBrk="0" hangingPunct="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rgbClr val="000000"/>
                  </a:solidFill>
                  <a:latin typeface="Arial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rgbClr val="000000"/>
                  </a:solidFill>
                  <a:latin typeface="Arial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rgbClr val="000000"/>
                  </a:solidFill>
                  <a:latin typeface="Arial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rgbClr val="000000"/>
                  </a:solidFill>
                  <a:latin typeface="Arial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200">
                  <a:solidFill>
                    <a:srgbClr val="000000"/>
                  </a:solidFill>
                  <a:latin typeface="Arial" charset="0"/>
                  <a:ea typeface="Osaka" charset="-128"/>
                </a:defRPr>
              </a:lvl9pPr>
            </a:lstStyle>
            <a:p>
              <a:pPr eaLnBrk="1" hangingPunct="1"/>
              <a:endParaRPr lang="x-none" altLang="x-none" sz="1050" dirty="0">
                <a:latin typeface="Helvetica Neue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09384" y="1785185"/>
              <a:ext cx="2657688" cy="3358315"/>
            </a:xfrm>
            <a:prstGeom prst="rect">
              <a:avLst/>
            </a:prstGeom>
            <a:gradFill rotWithShape="1">
              <a:gsLst>
                <a:gs pos="0">
                  <a:srgbClr val="15405B">
                    <a:tint val="50000"/>
                    <a:satMod val="300000"/>
                  </a:srgbClr>
                </a:gs>
                <a:gs pos="35000">
                  <a:srgbClr val="15405B">
                    <a:tint val="37000"/>
                    <a:satMod val="300000"/>
                  </a:srgbClr>
                </a:gs>
                <a:gs pos="100000">
                  <a:srgbClr val="15405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5405B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14405C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Database Management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14405C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System</a:t>
              </a: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976353" y="4285426"/>
              <a:ext cx="1723745" cy="769568"/>
            </a:xfrm>
            <a:prstGeom prst="can">
              <a:avLst>
                <a:gd name="adj" fmla="val 41129"/>
              </a:avLst>
            </a:prstGeom>
            <a:gradFill rotWithShape="1">
              <a:gsLst>
                <a:gs pos="0">
                  <a:srgbClr val="ABD2EB">
                    <a:shade val="51000"/>
                    <a:satMod val="130000"/>
                  </a:srgbClr>
                </a:gs>
                <a:gs pos="80000">
                  <a:srgbClr val="ABD2EB">
                    <a:shade val="93000"/>
                    <a:satMod val="130000"/>
                  </a:srgbClr>
                </a:gs>
                <a:gs pos="100000">
                  <a:srgbClr val="ABD2EB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ABD2EB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Database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635718" y="1866121"/>
              <a:ext cx="2405020" cy="474729"/>
            </a:xfrm>
            <a:prstGeom prst="rect">
              <a:avLst/>
            </a:prstGeom>
            <a:gradFill rotWithShape="1">
              <a:gsLst>
                <a:gs pos="0">
                  <a:srgbClr val="15405B">
                    <a:shade val="51000"/>
                    <a:satMod val="130000"/>
                  </a:srgbClr>
                </a:gs>
                <a:gs pos="80000">
                  <a:srgbClr val="15405B">
                    <a:shade val="93000"/>
                    <a:satMod val="130000"/>
                  </a:srgbClr>
                </a:gs>
                <a:gs pos="100000">
                  <a:srgbClr val="15405B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15405B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Query Parsing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&amp; Optimization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35716" y="2351754"/>
              <a:ext cx="2405020" cy="472447"/>
            </a:xfrm>
            <a:prstGeom prst="rect">
              <a:avLst/>
            </a:prstGeom>
            <a:gradFill rotWithShape="1">
              <a:gsLst>
                <a:gs pos="0">
                  <a:srgbClr val="2A80B7">
                    <a:shade val="51000"/>
                    <a:satMod val="130000"/>
                  </a:srgbClr>
                </a:gs>
                <a:gs pos="80000">
                  <a:srgbClr val="2A80B7">
                    <a:shade val="93000"/>
                    <a:satMod val="130000"/>
                  </a:srgbClr>
                </a:gs>
                <a:gs pos="100000">
                  <a:srgbClr val="2A80B7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A80B7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Relational Operators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635717" y="2834901"/>
              <a:ext cx="2405020" cy="463338"/>
            </a:xfrm>
            <a:prstGeom prst="rect">
              <a:avLst/>
            </a:prstGeom>
            <a:gradFill rotWithShape="1">
              <a:gsLst>
                <a:gs pos="0">
                  <a:srgbClr val="74B5DE">
                    <a:shade val="51000"/>
                    <a:satMod val="130000"/>
                  </a:srgbClr>
                </a:gs>
                <a:gs pos="80000">
                  <a:srgbClr val="74B5DE">
                    <a:shade val="93000"/>
                    <a:satMod val="130000"/>
                  </a:srgbClr>
                </a:gs>
                <a:gs pos="100000">
                  <a:srgbClr val="74B5DE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74B5DE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Files and Index Management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35717" y="3301619"/>
              <a:ext cx="2405020" cy="454481"/>
            </a:xfrm>
            <a:prstGeom prst="rect">
              <a:avLst/>
            </a:prstGeom>
            <a:gradFill rotWithShape="1">
              <a:gsLst>
                <a:gs pos="0">
                  <a:srgbClr val="ABD2EB">
                    <a:shade val="51000"/>
                    <a:satMod val="130000"/>
                  </a:srgbClr>
                </a:gs>
                <a:gs pos="80000">
                  <a:srgbClr val="ABD2EB">
                    <a:shade val="93000"/>
                    <a:satMod val="130000"/>
                  </a:srgbClr>
                </a:gs>
                <a:gs pos="100000">
                  <a:srgbClr val="ABD2EB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ABD2EB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Buffer Management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39553" y="3756100"/>
              <a:ext cx="2405020" cy="454481"/>
            </a:xfrm>
            <a:prstGeom prst="rect">
              <a:avLst/>
            </a:prstGeom>
            <a:gradFill rotWithShape="1">
              <a:gsLst>
                <a:gs pos="0">
                  <a:srgbClr val="0070C0">
                    <a:shade val="51000"/>
                    <a:satMod val="130000"/>
                  </a:srgbClr>
                </a:gs>
                <a:gs pos="80000">
                  <a:srgbClr val="0070C0">
                    <a:shade val="93000"/>
                    <a:satMod val="130000"/>
                  </a:srgbClr>
                </a:gs>
                <a:gs pos="100000">
                  <a:srgbClr val="0070C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70C0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Disk Space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339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class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46888" y="1060704"/>
            <a:ext cx="8668512" cy="394944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Databases?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a database?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Database Management Systems?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Implementation?</a:t>
            </a:r>
          </a:p>
          <a:p>
            <a:r>
              <a:rPr lang="en-US" dirty="0"/>
              <a:t>Big Ideas in Database Management Systems</a:t>
            </a:r>
          </a:p>
          <a:p>
            <a:pPr lvl="1"/>
            <a:r>
              <a:rPr lang="en-US" dirty="0"/>
              <a:t>Principles and Algorithms</a:t>
            </a:r>
          </a:p>
          <a:p>
            <a:pPr lvl="1"/>
            <a:r>
              <a:rPr lang="en-US" dirty="0"/>
              <a:t>System Designs</a:t>
            </a:r>
          </a:p>
          <a:p>
            <a:pPr lvl="1"/>
            <a:r>
              <a:rPr lang="en-US" i="1" dirty="0"/>
              <a:t>The heart of scalable CS</a:t>
            </a:r>
          </a:p>
        </p:txBody>
      </p:sp>
    </p:spTree>
    <p:extLst>
      <p:ext uri="{BB962C8B-B14F-4D97-AF65-F5344CB8AC3E}">
        <p14:creationId xmlns:p14="http://schemas.microsoft.com/office/powerpoint/2010/main" val="1240347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am I missing, Database?</a:t>
            </a:r>
          </a:p>
        </p:txBody>
      </p:sp>
      <p:pic>
        <p:nvPicPr>
          <p:cNvPr id="6" name="Picture 2" descr="https://imgix.bustle.com/uploads/image/2018/7/2/90a815b7-499c-47cf-b1d9-cb2c5e09ce0c-5d79bd68-12ca-4a80-bcff-e4d98b578367-yacu_en.png?w=614&amp;fit=max&amp;auto=format&amp;q=7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65"/>
          <a:stretch/>
        </p:blipFill>
        <p:spPr bwMode="auto">
          <a:xfrm>
            <a:off x="1828800" y="0"/>
            <a:ext cx="473699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769864" y="3961638"/>
            <a:ext cx="381000" cy="22860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6000" y="4190238"/>
            <a:ext cx="762000" cy="22860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568843" y="1504950"/>
            <a:ext cx="2438400" cy="914400"/>
          </a:xfrm>
          <a:prstGeom prst="wedgeRoundRectCallout">
            <a:avLst>
              <a:gd name="adj1" fmla="val -70708"/>
              <a:gd name="adj2" fmla="val 6950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/>
              </a:rPr>
              <a:t>Hey Instagram: that’s Chez Panisse in Berkeley, CA!</a:t>
            </a:r>
          </a:p>
        </p:txBody>
      </p:sp>
    </p:spTree>
    <p:extLst>
      <p:ext uri="{BB962C8B-B14F-4D97-AF65-F5344CB8AC3E}">
        <p14:creationId xmlns:p14="http://schemas.microsoft.com/office/powerpoint/2010/main" val="3041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should I be with, Database?</a:t>
            </a:r>
          </a:p>
        </p:txBody>
      </p:sp>
      <p:pic>
        <p:nvPicPr>
          <p:cNvPr id="4" name="Picture 2" descr="https://imgix.bustle.com/uploads/image/2018/7/2/90a815b7-499c-47cf-b1d9-cb2c5e09ce0c-5d79bd68-12ca-4a80-bcff-e4d98b578367-yacu_en.png?w=614&amp;fit=max&amp;auto=format&amp;q=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05" y="1060704"/>
            <a:ext cx="2020984" cy="411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59" y="1559857"/>
            <a:ext cx="1745365" cy="31042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95144" y="4896757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latin typeface="Helvetica Neue"/>
              </a:rPr>
              <a:t>https://</a:t>
            </a:r>
            <a:r>
              <a:rPr lang="en-US" sz="1100" dirty="0" err="1">
                <a:latin typeface="Helvetica Neue"/>
              </a:rPr>
              <a:t>www.awesomeinventions.com</a:t>
            </a:r>
            <a:r>
              <a:rPr lang="en-US" sz="1100" dirty="0">
                <a:latin typeface="Helvetica Neue"/>
              </a:rPr>
              <a:t>/funny-tinder-profiles/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209" y="0"/>
            <a:ext cx="524256" cy="692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60092" r="29646"/>
          <a:stretch/>
        </p:blipFill>
        <p:spPr>
          <a:xfrm>
            <a:off x="2436114" y="1589097"/>
            <a:ext cx="5386744" cy="13041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257800" y="2708236"/>
            <a:ext cx="21483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 Neue"/>
              </a:rPr>
              <a:t>https://</a:t>
            </a:r>
            <a:r>
              <a:rPr lang="en-US" sz="1100" dirty="0" err="1">
                <a:latin typeface="Helvetica Neue"/>
              </a:rPr>
              <a:t>www.gotinder.com</a:t>
            </a:r>
            <a:r>
              <a:rPr lang="en-US" sz="1100" dirty="0">
                <a:latin typeface="Helvetica Neue"/>
              </a:rPr>
              <a:t>/press</a:t>
            </a:r>
          </a:p>
        </p:txBody>
      </p:sp>
    </p:spTree>
    <p:extLst>
      <p:ext uri="{BB962C8B-B14F-4D97-AF65-F5344CB8AC3E}">
        <p14:creationId xmlns:p14="http://schemas.microsoft.com/office/powerpoint/2010/main" val="206096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Science work? Database.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1060704"/>
            <a:ext cx="2395178" cy="3459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98E659-ABDF-49AE-A85D-907BC3B5ED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6600" y="2948411"/>
            <a:ext cx="3060902" cy="2178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4C4DAF-BC17-4DE3-A085-B51543D56762}"/>
              </a:ext>
            </a:extLst>
          </p:cNvPr>
          <p:cNvSpPr txBox="1"/>
          <p:nvPr/>
        </p:nvSpPr>
        <p:spPr>
          <a:xfrm>
            <a:off x="2873236" y="3119445"/>
            <a:ext cx="1765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Neue"/>
                <a:ea typeface="Helvetica Neue Light" charset="0"/>
                <a:cs typeface="Helvetica Neue Light" charset="0"/>
              </a:rPr>
              <a:t>Jim Gray </a:t>
            </a:r>
          </a:p>
          <a:p>
            <a:pPr algn="ctr"/>
            <a:r>
              <a:rPr lang="en-US" sz="1200" dirty="0">
                <a:latin typeface="Helvetica Neue"/>
                <a:ea typeface="Helvetica Neue Light" charset="0"/>
                <a:cs typeface="Helvetica Neue Light" charset="0"/>
              </a:rPr>
              <a:t>Turing Award Winner</a:t>
            </a:r>
          </a:p>
          <a:p>
            <a:pPr algn="ctr"/>
            <a:r>
              <a:rPr lang="en-US" sz="1200" dirty="0">
                <a:latin typeface="Helvetica Neue"/>
                <a:ea typeface="Helvetica Neue Light" charset="0"/>
                <a:cs typeface="Helvetica Neue Light" charset="0"/>
              </a:rPr>
              <a:t>First Berkeley CS PhD </a:t>
            </a:r>
          </a:p>
          <a:p>
            <a:pPr algn="ctr"/>
            <a:endParaRPr lang="en-US" sz="1200" dirty="0">
              <a:latin typeface="Helvetica Neue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320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Science work? Database.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01C748-F95A-4253-A6CF-43F97253AD64}"/>
              </a:ext>
            </a:extLst>
          </p:cNvPr>
          <p:cNvGrpSpPr/>
          <p:nvPr/>
        </p:nvGrpSpPr>
        <p:grpSpPr>
          <a:xfrm>
            <a:off x="410673" y="1325446"/>
            <a:ext cx="2920196" cy="1309781"/>
            <a:chOff x="410673" y="1325446"/>
            <a:chExt cx="2920196" cy="1309781"/>
          </a:xfrm>
        </p:grpSpPr>
        <p:pic>
          <p:nvPicPr>
            <p:cNvPr id="5" name="Picture 4" descr="https://3c1703fe8d.site.internapcdn.net/newman/gfx/news/hires/2011/1-experimental.jpg">
              <a:extLst>
                <a:ext uri="{FF2B5EF4-FFF2-40B4-BE49-F238E27FC236}">
                  <a16:creationId xmlns:a16="http://schemas.microsoft.com/office/drawing/2014/main" id="{954BE4DC-1D2A-4AA5-A387-D529E561AA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90" r="4437"/>
            <a:stretch/>
          </p:blipFill>
          <p:spPr bwMode="auto">
            <a:xfrm>
              <a:off x="410673" y="1325446"/>
              <a:ext cx="972997" cy="1309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347634" y="1352550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Experimental</a:t>
              </a:r>
              <a:endParaRPr lang="en-US" sz="15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26335" y="2077301"/>
            <a:ext cx="2722052" cy="1288733"/>
            <a:chOff x="895349" y="2730205"/>
            <a:chExt cx="3629402" cy="1718310"/>
          </a:xfrm>
        </p:grpSpPr>
        <p:pic>
          <p:nvPicPr>
            <p:cNvPr id="8" name="Picture 7" descr="bboard.jp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5349" y="2741635"/>
              <a:ext cx="1300228" cy="170688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245922" y="2730205"/>
              <a:ext cx="227882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" charset="0"/>
                  <a:ea typeface="Helvetica" charset="0"/>
                  <a:cs typeface="Helvetica" charset="0"/>
                </a:rPr>
                <a:t>Theoretical</a:t>
              </a:r>
              <a:endParaRPr lang="en-US" sz="15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08268" y="2816679"/>
            <a:ext cx="2633063" cy="1280160"/>
            <a:chOff x="1224960" y="3448710"/>
            <a:chExt cx="3510750" cy="1706880"/>
          </a:xfrm>
        </p:grpSpPr>
        <p:pic>
          <p:nvPicPr>
            <p:cNvPr id="11" name="Picture 10" descr="ds.jp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4960" y="3448710"/>
              <a:ext cx="1291956" cy="170688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570160" y="3448710"/>
              <a:ext cx="216555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" charset="0"/>
                  <a:ea typeface="Helvetica" charset="0"/>
                  <a:cs typeface="Helvetica" charset="0"/>
                </a:rPr>
                <a:t>Simulation</a:t>
              </a:r>
              <a:endParaRPr lang="en-US" sz="15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347634" y="3547486"/>
            <a:ext cx="2419215" cy="1548017"/>
            <a:chOff x="1347634" y="3547486"/>
            <a:chExt cx="2419215" cy="1548017"/>
          </a:xfrm>
        </p:grpSpPr>
        <p:sp>
          <p:nvSpPr>
            <p:cNvPr id="15" name="TextBox 14"/>
            <p:cNvSpPr txBox="1"/>
            <p:nvPr/>
          </p:nvSpPr>
          <p:spPr>
            <a:xfrm>
              <a:off x="2349472" y="3547486"/>
              <a:ext cx="14173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Data</a:t>
              </a:r>
            </a:p>
            <a:p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Intensive</a:t>
              </a:r>
              <a:endParaRPr lang="en-US" sz="15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7634" y="3635117"/>
              <a:ext cx="1011225" cy="1460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21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541B27"/>
      </a:dk2>
      <a:lt2>
        <a:srgbClr val="AACDCA"/>
      </a:lt2>
      <a:accent1>
        <a:srgbClr val="D72C2F"/>
      </a:accent1>
      <a:accent2>
        <a:srgbClr val="44516F"/>
      </a:accent2>
      <a:accent3>
        <a:srgbClr val="79C6C1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COE updated template" id="{E7FA4F46-C946-B543-8CAA-6C2DD81F0FF0}" vid="{07066D9F-7382-EB44-B453-DDAD9AB5CA4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COE updated template" id="{E7FA4F46-C946-B543-8CAA-6C2DD81F0FF0}" vid="{CEBAC97C-41B9-7340-8D0A-3D484B4F57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BRCOE updated template</Template>
  <TotalTime>8848</TotalTime>
  <Words>1592</Words>
  <Application>Microsoft Macintosh PowerPoint</Application>
  <PresentationFormat>On-screen Show (16:9)</PresentationFormat>
  <Paragraphs>285</Paragraphs>
  <Slides>54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71" baseType="lpstr">
      <vt:lpstr>ＭＳ Ｐゴシック</vt:lpstr>
      <vt:lpstr>Arial</vt:lpstr>
      <vt:lpstr>Book Antiqua</vt:lpstr>
      <vt:lpstr>Bradley Hand ITC TT-Bold</vt:lpstr>
      <vt:lpstr>Calibri</vt:lpstr>
      <vt:lpstr>Calibri Light</vt:lpstr>
      <vt:lpstr>Helvetica</vt:lpstr>
      <vt:lpstr>Helvetica Neue</vt:lpstr>
      <vt:lpstr>Helvetica Neue Light</vt:lpstr>
      <vt:lpstr>Mangal</vt:lpstr>
      <vt:lpstr>medium-content-serif-font</vt:lpstr>
      <vt:lpstr>Osaka</vt:lpstr>
      <vt:lpstr>Tahoma</vt:lpstr>
      <vt:lpstr>Times New Roman</vt:lpstr>
      <vt:lpstr>Wingdings</vt:lpstr>
      <vt:lpstr>Office Theme</vt:lpstr>
      <vt:lpstr>Custom Design</vt:lpstr>
      <vt:lpstr>CS w186 Introduction to Database Systems</vt:lpstr>
      <vt:lpstr>Essential Queries</vt:lpstr>
      <vt:lpstr>Why? Reason #1: Utility</vt:lpstr>
      <vt:lpstr>Where shall I eat, Database?</vt:lpstr>
      <vt:lpstr>What am I missing, Database?</vt:lpstr>
      <vt:lpstr>What am I missing, Database?</vt:lpstr>
      <vt:lpstr>Who should I be with, Database?</vt:lpstr>
      <vt:lpstr>How does Science work? Database.</vt:lpstr>
      <vt:lpstr>How does Science work? Database.</vt:lpstr>
      <vt:lpstr>Astronomy in the 4th Paradigm</vt:lpstr>
      <vt:lpstr>PowerPoint Presentation</vt:lpstr>
      <vt:lpstr>Science in the 4th Paradigm</vt:lpstr>
      <vt:lpstr>Your career…</vt:lpstr>
      <vt:lpstr>Why? Reason #1: Utility</vt:lpstr>
      <vt:lpstr>Why? Reason #2: Centrality</vt:lpstr>
      <vt:lpstr>At the center of major issues</vt:lpstr>
      <vt:lpstr>PowerPoint Presentation</vt:lpstr>
      <vt:lpstr>PowerPoint Presentation</vt:lpstr>
      <vt:lpstr>National Security Data: 2010</vt:lpstr>
      <vt:lpstr>National Security Data: 2018</vt:lpstr>
      <vt:lpstr>Data Integrity: Not all Data is Correct</vt:lpstr>
      <vt:lpstr>Data Integrity: Not all Data is Correct</vt:lpstr>
      <vt:lpstr>A Syllogism of Quotes</vt:lpstr>
      <vt:lpstr>PowerPoint Presentation</vt:lpstr>
      <vt:lpstr>Berkeley’s New Data Science Major</vt:lpstr>
      <vt:lpstr>Why? Reason #2: Centrality</vt:lpstr>
      <vt:lpstr>Why #3? The Core of Computing</vt:lpstr>
      <vt:lpstr>PowerPoint Presentation</vt:lpstr>
      <vt:lpstr>Scale of Scientific Data</vt:lpstr>
      <vt:lpstr>Forces Driving Data Growth</vt:lpstr>
      <vt:lpstr>Why #3? The Core of Computing</vt:lpstr>
      <vt:lpstr>Essential Queries</vt:lpstr>
      <vt:lpstr>What is this class all about?</vt:lpstr>
      <vt:lpstr>Universal Symbol for a Database</vt:lpstr>
      <vt:lpstr>Why the Symbol?</vt:lpstr>
      <vt:lpstr>Why the Symbol?</vt:lpstr>
      <vt:lpstr>Is This a Database?</vt:lpstr>
      <vt:lpstr>Is This a Database?</vt:lpstr>
      <vt:lpstr>Is This a Database?</vt:lpstr>
      <vt:lpstr>What is a Database?</vt:lpstr>
      <vt:lpstr>PowerPoint Presentation</vt:lpstr>
      <vt:lpstr>PowerPoint Presentation</vt:lpstr>
      <vt:lpstr>Relational DBMSs</vt:lpstr>
      <vt:lpstr>Ranking of DBMS Technologies 2019</vt:lpstr>
      <vt:lpstr>Relational Database Market</vt:lpstr>
      <vt:lpstr>Relational Database Market</vt:lpstr>
      <vt:lpstr>Market Trends</vt:lpstr>
      <vt:lpstr>Reasons for Change</vt:lpstr>
      <vt:lpstr>Change = Opportunity!</vt:lpstr>
      <vt:lpstr>Instead…</vt:lpstr>
      <vt:lpstr>You will learn...</vt:lpstr>
      <vt:lpstr>Principles</vt:lpstr>
      <vt:lpstr>Systems</vt:lpstr>
      <vt:lpstr>What is this class all about?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Name of Course</dc:subject>
  <dc:creator>Daphne Nhuch</dc:creator>
  <cp:keywords/>
  <dc:description/>
  <cp:lastModifiedBy>Lakshya Jain</cp:lastModifiedBy>
  <cp:revision>143</cp:revision>
  <cp:lastPrinted>2018-08-23T16:47:27Z</cp:lastPrinted>
  <dcterms:created xsi:type="dcterms:W3CDTF">2018-03-13T04:30:50Z</dcterms:created>
  <dcterms:modified xsi:type="dcterms:W3CDTF">2019-08-28T23:13:58Z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</Properties>
</file>